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28"/>
  </p:notesMasterIdLst>
  <p:sldIdLst>
    <p:sldId id="10518" r:id="rId3"/>
    <p:sldId id="257" r:id="rId4"/>
    <p:sldId id="1433" r:id="rId5"/>
    <p:sldId id="10473" r:id="rId6"/>
    <p:sldId id="869" r:id="rId7"/>
    <p:sldId id="10517" r:id="rId8"/>
    <p:sldId id="262" r:id="rId9"/>
    <p:sldId id="10655" r:id="rId10"/>
    <p:sldId id="10667" r:id="rId11"/>
    <p:sldId id="10519" r:id="rId12"/>
    <p:sldId id="10671" r:id="rId13"/>
    <p:sldId id="10657" r:id="rId14"/>
    <p:sldId id="10466" r:id="rId15"/>
    <p:sldId id="266" r:id="rId16"/>
    <p:sldId id="10470" r:id="rId17"/>
    <p:sldId id="11089950" r:id="rId18"/>
    <p:sldId id="11089948" r:id="rId19"/>
    <p:sldId id="11089951" r:id="rId20"/>
    <p:sldId id="10672" r:id="rId21"/>
    <p:sldId id="11089952" r:id="rId22"/>
    <p:sldId id="11089953" r:id="rId23"/>
    <p:sldId id="11089955" r:id="rId24"/>
    <p:sldId id="10654" r:id="rId25"/>
    <p:sldId id="11089946" r:id="rId26"/>
    <p:sldId id="10675" r:id="rId2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a Vida Villanueva" initials="MVV" lastIdx="1" clrIdx="0"/>
  <p:cmAuthor id="7" name="1206988966@qq.com" initials="1" lastIdx="1" clrIdx="2"/>
  <p:cmAuthor id="1" name="煜 严" initials="煜" lastIdx="3" clrIdx="0"/>
  <p:cmAuthor id="8" name="姜伟光" initials="姜" lastIdx="1" clrIdx="0"/>
  <p:cmAuthor id="2" name="严 煜" initials="严" lastIdx="1" clrIdx="1"/>
  <p:cmAuthor id="3" name="yu.song" initials="y" lastIdx="1" clrIdx="2"/>
  <p:cmAuthor id="4" name="Administrator" initials="A" lastIdx="4" clrIdx="3"/>
  <p:cmAuthor id="5" name="宋洁然" initials="宋" lastIdx="2" clrIdx="1"/>
  <p:cmAuthor id="6" name="ming qiu" initials="m" lastIdx="17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85AA"/>
    <a:srgbClr val="F5E3B4"/>
    <a:srgbClr val="121315"/>
    <a:srgbClr val="F1E2B0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80183" autoAdjust="0"/>
  </p:normalViewPr>
  <p:slideViewPr>
    <p:cSldViewPr snapToGrid="0">
      <p:cViewPr>
        <p:scale>
          <a:sx n="110" d="100"/>
          <a:sy n="110" d="100"/>
        </p:scale>
        <p:origin x="120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3" d="100"/>
          <a:sy n="123" d="100"/>
        </p:scale>
        <p:origin x="497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>
                <a:solidFill>
                  <a:schemeClr val="bg1"/>
                </a:solidFill>
              </a:rPr>
              <a:t>发电厂煤棚场景日负荷曲线图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zh-CN"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zh-CN" alt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6686390532544E-2"/>
          <c:y val="0.106628652886671"/>
          <c:w val="0.91463510848126195"/>
          <c:h val="0.7170919458303639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负载总功率（kW)</c:v>
                </c:pt>
              </c:strCache>
            </c:strRef>
          </c:tx>
          <c:spPr>
            <a:ln w="28575" cap="rnd" cmpd="sng">
              <a:solidFill>
                <a:srgbClr val="FF0000"/>
              </a:solidFill>
              <a:prstDash val="solid"/>
              <a:round/>
              <a:headEnd type="oval"/>
              <a:tailEnd type="oval"/>
            </a:ln>
            <a:effectLst/>
          </c:spPr>
          <c:marker>
            <c:symbol val="none"/>
          </c:marker>
          <c:dPt>
            <c:idx val="14"/>
            <c:marker>
              <c:symbol val="none"/>
            </c:marker>
            <c:bubble3D val="0"/>
            <c:spPr>
              <a:ln w="28575" cap="rnd" cmpd="sng">
                <a:solidFill>
                  <a:srgbClr val="FF0000"/>
                </a:solidFill>
                <a:prstDash val="solid"/>
                <a:round/>
                <a:headEnd type="oval"/>
                <a:tailEnd type="oval"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9C-4805-86D4-9A29F36CC828}"/>
              </c:ext>
            </c:extLst>
          </c:dPt>
          <c:cat>
            <c:numRef>
              <c:f>Sheet1!$A$2:$A$24</c:f>
              <c:numCache>
                <c:formatCode>h:mm</c:formatCode>
                <c:ptCount val="23"/>
                <c:pt idx="0">
                  <c:v>4.1666666666666699E-2</c:v>
                </c:pt>
                <c:pt idx="1">
                  <c:v>8.3333333333333301E-2</c:v>
                </c:pt>
                <c:pt idx="2">
                  <c:v>0.125</c:v>
                </c:pt>
                <c:pt idx="3">
                  <c:v>0.16666666666666699</c:v>
                </c:pt>
                <c:pt idx="4">
                  <c:v>0.20833333333333301</c:v>
                </c:pt>
                <c:pt idx="5">
                  <c:v>0.25</c:v>
                </c:pt>
                <c:pt idx="6">
                  <c:v>0.29166666666666702</c:v>
                </c:pt>
                <c:pt idx="7">
                  <c:v>0.33333333333333298</c:v>
                </c:pt>
                <c:pt idx="8">
                  <c:v>0.375</c:v>
                </c:pt>
                <c:pt idx="9">
                  <c:v>0.41666666666666702</c:v>
                </c:pt>
                <c:pt idx="10">
                  <c:v>0.45833333333333298</c:v>
                </c:pt>
                <c:pt idx="11">
                  <c:v>0.5</c:v>
                </c:pt>
                <c:pt idx="12">
                  <c:v>0.54166666666666696</c:v>
                </c:pt>
                <c:pt idx="13">
                  <c:v>0.58333333333333304</c:v>
                </c:pt>
                <c:pt idx="14">
                  <c:v>0.625</c:v>
                </c:pt>
                <c:pt idx="15">
                  <c:v>0.66666666666666696</c:v>
                </c:pt>
                <c:pt idx="16">
                  <c:v>0.70833333333333304</c:v>
                </c:pt>
                <c:pt idx="17">
                  <c:v>0.75</c:v>
                </c:pt>
                <c:pt idx="18">
                  <c:v>0.79166666666666696</c:v>
                </c:pt>
                <c:pt idx="19">
                  <c:v>0.83333333333333304</c:v>
                </c:pt>
                <c:pt idx="20">
                  <c:v>0.875</c:v>
                </c:pt>
                <c:pt idx="21">
                  <c:v>0.91666666666666696</c:v>
                </c:pt>
                <c:pt idx="22">
                  <c:v>0.95833333333333304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100</c:v>
                </c:pt>
                <c:pt idx="1">
                  <c:v>140</c:v>
                </c:pt>
                <c:pt idx="2">
                  <c:v>180</c:v>
                </c:pt>
                <c:pt idx="3">
                  <c:v>170</c:v>
                </c:pt>
                <c:pt idx="4">
                  <c:v>180</c:v>
                </c:pt>
                <c:pt idx="5">
                  <c:v>330</c:v>
                </c:pt>
                <c:pt idx="6">
                  <c:v>700</c:v>
                </c:pt>
                <c:pt idx="7">
                  <c:v>850</c:v>
                </c:pt>
                <c:pt idx="8">
                  <c:v>920</c:v>
                </c:pt>
                <c:pt idx="9">
                  <c:v>880</c:v>
                </c:pt>
                <c:pt idx="10">
                  <c:v>830</c:v>
                </c:pt>
                <c:pt idx="11">
                  <c:v>850</c:v>
                </c:pt>
                <c:pt idx="12">
                  <c:v>880</c:v>
                </c:pt>
                <c:pt idx="13">
                  <c:v>930</c:v>
                </c:pt>
                <c:pt idx="14">
                  <c:v>950</c:v>
                </c:pt>
                <c:pt idx="15">
                  <c:v>920</c:v>
                </c:pt>
                <c:pt idx="16">
                  <c:v>780</c:v>
                </c:pt>
                <c:pt idx="17">
                  <c:v>660</c:v>
                </c:pt>
                <c:pt idx="18">
                  <c:v>520</c:v>
                </c:pt>
                <c:pt idx="19">
                  <c:v>380</c:v>
                </c:pt>
                <c:pt idx="20">
                  <c:v>290</c:v>
                </c:pt>
                <c:pt idx="21">
                  <c:v>190</c:v>
                </c:pt>
                <c:pt idx="22">
                  <c:v>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9C-4805-86D4-9A29F36CC828}"/>
            </c:ext>
          </c:extLst>
        </c:ser>
        <c:ser>
          <c:idx val="1"/>
          <c:order val="1"/>
          <c:tx>
            <c:strRef>
              <c:f>Sheet1!#REF!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</c:f>
              <c:numCache>
                <c:formatCode>h:mm</c:formatCode>
                <c:ptCount val="23"/>
                <c:pt idx="0">
                  <c:v>4.1666666666666699E-2</c:v>
                </c:pt>
                <c:pt idx="1">
                  <c:v>8.3333333333333301E-2</c:v>
                </c:pt>
                <c:pt idx="2">
                  <c:v>0.125</c:v>
                </c:pt>
                <c:pt idx="3">
                  <c:v>0.16666666666666699</c:v>
                </c:pt>
                <c:pt idx="4">
                  <c:v>0.20833333333333301</c:v>
                </c:pt>
                <c:pt idx="5">
                  <c:v>0.25</c:v>
                </c:pt>
                <c:pt idx="6">
                  <c:v>0.29166666666666702</c:v>
                </c:pt>
                <c:pt idx="7">
                  <c:v>0.33333333333333298</c:v>
                </c:pt>
                <c:pt idx="8">
                  <c:v>0.375</c:v>
                </c:pt>
                <c:pt idx="9">
                  <c:v>0.41666666666666702</c:v>
                </c:pt>
                <c:pt idx="10">
                  <c:v>0.45833333333333298</c:v>
                </c:pt>
                <c:pt idx="11">
                  <c:v>0.5</c:v>
                </c:pt>
                <c:pt idx="12">
                  <c:v>0.54166666666666696</c:v>
                </c:pt>
                <c:pt idx="13">
                  <c:v>0.58333333333333304</c:v>
                </c:pt>
                <c:pt idx="14">
                  <c:v>0.625</c:v>
                </c:pt>
                <c:pt idx="15">
                  <c:v>0.66666666666666696</c:v>
                </c:pt>
                <c:pt idx="16">
                  <c:v>0.70833333333333304</c:v>
                </c:pt>
                <c:pt idx="17">
                  <c:v>0.75</c:v>
                </c:pt>
                <c:pt idx="18">
                  <c:v>0.79166666666666696</c:v>
                </c:pt>
                <c:pt idx="19">
                  <c:v>0.83333333333333304</c:v>
                </c:pt>
                <c:pt idx="20">
                  <c:v>0.875</c:v>
                </c:pt>
                <c:pt idx="21">
                  <c:v>0.91666666666666696</c:v>
                </c:pt>
                <c:pt idx="22">
                  <c:v>0.95833333333333304</c:v>
                </c:pt>
              </c:numCache>
            </c:num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9C-4805-86D4-9A29F36CC828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</c:f>
              <c:numCache>
                <c:formatCode>h:mm</c:formatCode>
                <c:ptCount val="23"/>
                <c:pt idx="0">
                  <c:v>4.1666666666666699E-2</c:v>
                </c:pt>
                <c:pt idx="1">
                  <c:v>8.3333333333333301E-2</c:v>
                </c:pt>
                <c:pt idx="2">
                  <c:v>0.125</c:v>
                </c:pt>
                <c:pt idx="3">
                  <c:v>0.16666666666666699</c:v>
                </c:pt>
                <c:pt idx="4">
                  <c:v>0.20833333333333301</c:v>
                </c:pt>
                <c:pt idx="5">
                  <c:v>0.25</c:v>
                </c:pt>
                <c:pt idx="6">
                  <c:v>0.29166666666666702</c:v>
                </c:pt>
                <c:pt idx="7">
                  <c:v>0.33333333333333298</c:v>
                </c:pt>
                <c:pt idx="8">
                  <c:v>0.375</c:v>
                </c:pt>
                <c:pt idx="9">
                  <c:v>0.41666666666666702</c:v>
                </c:pt>
                <c:pt idx="10">
                  <c:v>0.45833333333333298</c:v>
                </c:pt>
                <c:pt idx="11">
                  <c:v>0.5</c:v>
                </c:pt>
                <c:pt idx="12">
                  <c:v>0.54166666666666696</c:v>
                </c:pt>
                <c:pt idx="13">
                  <c:v>0.58333333333333304</c:v>
                </c:pt>
                <c:pt idx="14">
                  <c:v>0.625</c:v>
                </c:pt>
                <c:pt idx="15">
                  <c:v>0.66666666666666696</c:v>
                </c:pt>
                <c:pt idx="16">
                  <c:v>0.70833333333333304</c:v>
                </c:pt>
                <c:pt idx="17">
                  <c:v>0.75</c:v>
                </c:pt>
                <c:pt idx="18">
                  <c:v>0.79166666666666696</c:v>
                </c:pt>
                <c:pt idx="19">
                  <c:v>0.83333333333333304</c:v>
                </c:pt>
                <c:pt idx="20">
                  <c:v>0.875</c:v>
                </c:pt>
                <c:pt idx="21">
                  <c:v>0.91666666666666696</c:v>
                </c:pt>
                <c:pt idx="22">
                  <c:v>0.95833333333333304</c:v>
                </c:pt>
              </c:numCache>
            </c:numRef>
          </c:cat>
          <c:val>
            <c:numRef>
              <c:f>Sheet1!$C$2:$C$24</c:f>
              <c:numCache>
                <c:formatCode>General</c:formatCode>
                <c:ptCount val="2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E9C-4805-86D4-9A29F36CC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2769511"/>
        <c:axId val="627068767"/>
      </c:lineChart>
      <c:catAx>
        <c:axId val="472769511"/>
        <c:scaling>
          <c:orientation val="minMax"/>
        </c:scaling>
        <c:delete val="0"/>
        <c:axPos val="b"/>
        <c:numFmt formatCode="h:mm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cap="none" spc="0" normalizeH="0" baseline="0">
                <a:solidFill>
                  <a:schemeClr val="bg1"/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27068767"/>
        <c:crosses val="autoZero"/>
        <c:auto val="1"/>
        <c:lblAlgn val="ctr"/>
        <c:lblOffset val="100"/>
        <c:noMultiLvlLbl val="0"/>
      </c:catAx>
      <c:valAx>
        <c:axId val="627068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cap="none" spc="0" normalizeH="0" baseline="0">
                <a:solidFill>
                  <a:schemeClr val="bg1"/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2769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cap="none" spc="0" normalizeH="0" baseline="0">
                <a:solidFill>
                  <a:schemeClr val="bg1"/>
                </a:solidFill>
                <a:uFill>
                  <a:solidFill>
                    <a:schemeClr val="tx1">
                      <a:lumMod val="65000"/>
                      <a:lumOff val="35000"/>
                    </a:schemeClr>
                  </a:solidFill>
                </a:uFill>
                <a:latin typeface="+mn-lt"/>
                <a:ea typeface="+mn-ea"/>
                <a:cs typeface="+mn-cs"/>
              </a:defRPr>
            </a:pPr>
            <a:endParaRPr lang="zh-CN"/>
          </a:p>
        </c:txPr>
      </c:legendEntry>
      <c:legendEntry>
        <c:idx val="1"/>
        <c:delete val="1"/>
      </c:legendEntry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cap="none" spc="0" normalizeH="0" baseline="0">
              <a:solidFill>
                <a:schemeClr val="bg1"/>
              </a:solidFill>
              <a:uFill>
                <a:solidFill>
                  <a:schemeClr val="tx1">
                    <a:lumMod val="65000"/>
                    <a:lumOff val="35000"/>
                  </a:schemeClr>
                </a:solidFill>
              </a:u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4d77c90-1492-4ee1-bd6c-fd59d57122da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80864915136"/>
          <c:y val="3.7502497502497498E-2"/>
          <c:w val="0.86"/>
          <c:h val="0.7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光伏并网系统</c:v>
                </c:pt>
              </c:strCache>
            </c:strRef>
          </c:tx>
          <c:spPr>
            <a:ln w="25400" cap="flat" cmpd="sng" algn="ctr">
              <a:solidFill>
                <a:srgbClr val="FF2B2B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FF2B2B"/>
              </a:solidFill>
              <a:ln w="9525" cap="flat" cmpd="sng" algn="ctr">
                <a:solidFill>
                  <a:srgbClr val="FF2B2B"/>
                </a:solidFill>
                <a:prstDash val="solid"/>
                <a:round/>
              </a:ln>
              <a:effectLst/>
            </c:spPr>
          </c:marker>
          <c:cat>
            <c:strRef>
              <c:f>Sheet1!$A$2:$A$4</c:f>
              <c:strCache>
                <c:ptCount val="3"/>
                <c:pt idx="0">
                  <c:v>Year 0</c:v>
                </c:pt>
                <c:pt idx="1">
                  <c:v>Year 5.0</c:v>
                </c:pt>
                <c:pt idx="2">
                  <c:v>Year 10.0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214</c:v>
                </c:pt>
                <c:pt idx="2">
                  <c:v>478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6EB-43CF-BB27-8821F3F1CB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光储一体化系统</c:v>
                </c:pt>
              </c:strCache>
            </c:strRef>
          </c:tx>
          <c:spPr>
            <a:ln w="25400" cap="flat" cmpd="sng" algn="ctr">
              <a:solidFill>
                <a:srgbClr val="60E6F1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60E6F1"/>
              </a:solidFill>
              <a:ln w="9525" cap="flat" cmpd="sng" algn="ctr">
                <a:solidFill>
                  <a:srgbClr val="60E6F1"/>
                </a:solidFill>
                <a:prstDash val="solid"/>
                <a:round/>
              </a:ln>
              <a:effectLst/>
            </c:spPr>
          </c:marker>
          <c:cat>
            <c:strRef>
              <c:f>Sheet1!$A$2:$A$4</c:f>
              <c:strCache>
                <c:ptCount val="3"/>
                <c:pt idx="0">
                  <c:v>Year 0</c:v>
                </c:pt>
                <c:pt idx="1">
                  <c:v>Year 5.0</c:v>
                </c:pt>
                <c:pt idx="2">
                  <c:v>Year 10.0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340</c:v>
                </c:pt>
                <c:pt idx="2">
                  <c:v>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6EB-43CF-BB27-8821F3F1C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+mn-cs"/>
              </a:defRPr>
            </a:pPr>
            <a:endParaRPr lang="zh-CN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800"/>
          <c:min val="0"/>
        </c:scaling>
        <c:delete val="0"/>
        <c:axPos val="l"/>
        <c:majorGridlines>
          <c:spPr>
            <a:ln w="12700" cap="flat" cmpd="sng" algn="ctr">
              <a:solidFill>
                <a:srgbClr val="6D7E9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 cmpd="sng" algn="ctr">
            <a:solidFill>
              <a:srgbClr val="888888"/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+mn-cs"/>
              </a:defRPr>
            </a:pPr>
            <a:endParaRPr lang="zh-CN"/>
          </a:p>
        </c:txPr>
        <c:crossAx val="2094734554"/>
        <c:crosses val="autoZero"/>
        <c:crossBetween val="between"/>
        <c:majorUnit val="100"/>
      </c:valAx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75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750" b="0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+mn-ea"/>
                <a:cs typeface="微软雅黑" panose="020B0503020204020204" pitchFamily="34" charset="-122"/>
              </a:defRPr>
            </a:pPr>
            <a:endParaRPr lang="zh-CN"/>
          </a:p>
        </c:txPr>
      </c:legendEntry>
      <c:layout>
        <c:manualLayout>
          <c:xMode val="edge"/>
          <c:yMode val="edge"/>
          <c:x val="0.107533131829807"/>
          <c:y val="0.91055642225689004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750" b="0" i="0" u="none" strike="noStrike" kern="1200" baseline="0">
              <a:solidFill>
                <a:schemeClr val="bg1"/>
              </a:solidFill>
              <a:latin typeface="微软雅黑" panose="020B0503020204020204" pitchFamily="34" charset="-122"/>
              <a:ea typeface="+mn-ea"/>
              <a:cs typeface="微软雅黑" panose="020B0503020204020204" pitchFamily="34" charset="-122"/>
            </a:defRPr>
          </a:pPr>
          <a:endParaRPr lang="zh-CN"/>
        </a:p>
      </c:txPr>
    </c:legend>
    <c:plotVisOnly val="1"/>
    <c:dispBlanksAs val="span"/>
    <c:showDLblsOverMax val="0"/>
    <c:extLst>
      <c:ext uri="{0b15fc19-7d7d-44ad-8c2d-2c3a37ce22c3}">
        <chartProps xmlns="https://web.wps.cn/et/2018/main" chartId="{0e9a7574-cd65-4abd-a046-3141f24eba03}"/>
      </c:ext>
    </c:extLst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2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28575" cap="rnd">
        <a:solidFill>
          <a:schemeClr val="phClr"/>
        </a:solidFill>
        <a:round/>
      </a:ln>
      <a:effectLst/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E60E8-337A-4BC8-BC2A-88DB68CD8288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7CCE3-EC08-437F-9FBC-DAFDC67D33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CCE3-EC08-437F-9FBC-DAFDC67D333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dirty="0"/>
              <a:t>当双碳目标摊到每一座屋顶，当建筑与园区开始被要求交出绿电答卷，一个曾经被忽视的巨大市场正在觉醒——那就是煤棚，那就是大跨度、低荷载的工业屋面。</a:t>
            </a:r>
          </a:p>
          <a:p>
            <a:endParaRPr lang="en-US" altLang="zh-CN" dirty="0"/>
          </a:p>
          <a:p>
            <a:r>
              <a:rPr lang="zh-CN" altLang="en-US" dirty="0"/>
              <a:t>接下来</a:t>
            </a:r>
            <a:r>
              <a:rPr lang="zh-CN" altLang="zh-CN" dirty="0"/>
              <a:t>的时间，</a:t>
            </a:r>
            <a:r>
              <a:rPr lang="zh-CN" altLang="en-US" dirty="0"/>
              <a:t>我将</a:t>
            </a:r>
            <a:r>
              <a:rPr lang="zh-CN" altLang="zh-CN" dirty="0"/>
              <a:t>和大家分享三个方面的内容：</a:t>
            </a:r>
          </a:p>
          <a:p>
            <a:pPr lvl="0"/>
            <a:endParaRPr lang="en-US" altLang="zh-CN" b="1" dirty="0"/>
          </a:p>
          <a:p>
            <a:pPr lvl="0"/>
            <a:r>
              <a:rPr lang="zh-CN" altLang="zh-CN" b="1" dirty="0"/>
              <a:t>时代背景</a:t>
            </a:r>
            <a:r>
              <a:rPr lang="zh-CN" altLang="zh-CN" dirty="0"/>
              <a:t>：为什么煤棚光伏正在成为必然，它面临哪些挑战；</a:t>
            </a:r>
          </a:p>
          <a:p>
            <a:pPr lvl="0"/>
            <a:r>
              <a:rPr lang="zh-CN" altLang="zh-CN" b="1" dirty="0"/>
              <a:t>棚顶轻甲</a:t>
            </a:r>
            <a:r>
              <a:rPr lang="zh-CN" altLang="zh-CN" dirty="0"/>
              <a:t>：固德威银河光电建材如何用“轻”的力量，破解大跨度低荷载屋面的难题；</a:t>
            </a:r>
          </a:p>
          <a:p>
            <a:pPr lvl="0"/>
            <a:r>
              <a:rPr lang="zh-CN" altLang="zh-CN" b="1" dirty="0"/>
              <a:t>案例展示</a:t>
            </a:r>
            <a:r>
              <a:rPr lang="zh-CN" altLang="zh-CN" dirty="0"/>
              <a:t>：我们已经在哪些地方落地了一座座“煤棚电站”。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CCE3-EC08-437F-9FBC-DAFDC67D333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07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新能源取代化石能源？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zh-CN" dirty="0"/>
              <a:t>煤炭的 "不可替代价值" 主要体现在以下几个领域：</a:t>
            </a:r>
          </a:p>
          <a:p>
            <a:r>
              <a:rPr lang="zh-CN" altLang="zh-CN" b="0" dirty="0"/>
              <a:t>一、电力系统兜底保障与灵活调峰</a:t>
            </a:r>
            <a:endParaRPr lang="en-US" altLang="zh-CN" b="0" dirty="0"/>
          </a:p>
          <a:p>
            <a:endParaRPr lang="zh-CN" altLang="zh-CN" b="0" dirty="0"/>
          </a:p>
          <a:p>
            <a:r>
              <a:rPr lang="zh-CN" altLang="zh-CN" b="0" dirty="0"/>
              <a:t>二、煤化工：战略油气替代底牌</a:t>
            </a:r>
            <a:endParaRPr lang="en-US" altLang="zh-CN" b="0" dirty="0"/>
          </a:p>
          <a:p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b="0" dirty="0"/>
              <a:t>三、煤基新材料与高端化学品</a:t>
            </a:r>
            <a:endParaRPr lang="en-US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zh-CN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b="0" dirty="0"/>
              <a:t>四、钢铁冶炼与建材工业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CCE3-EC08-437F-9FBC-DAFDC67D3333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b="0" i="0" dirty="0">
                <a:effectLst/>
                <a:latin typeface="Inter"/>
              </a:rPr>
              <a:t>“</a:t>
            </a:r>
            <a:r>
              <a:rPr lang="zh-CN" altLang="en-US" b="0" i="0" dirty="0">
                <a:effectLst/>
                <a:latin typeface="Inter"/>
              </a:rPr>
              <a:t>全国用煤企业的存量煤棚在 </a:t>
            </a:r>
            <a:r>
              <a:rPr lang="en-US" altLang="zh-CN" b="0" i="0" dirty="0">
                <a:effectLst/>
                <a:latin typeface="Inter"/>
              </a:rPr>
              <a:t>6000 </a:t>
            </a:r>
            <a:r>
              <a:rPr lang="zh-CN" altLang="en-US" b="0" i="0" dirty="0">
                <a:effectLst/>
                <a:latin typeface="Inter"/>
              </a:rPr>
              <a:t>座以上</a:t>
            </a:r>
            <a:r>
              <a:rPr lang="en-US" altLang="zh-CN" b="0" i="0" dirty="0">
                <a:effectLst/>
                <a:latin typeface="Inter"/>
              </a:rPr>
              <a:t>——</a:t>
            </a:r>
            <a:r>
              <a:rPr lang="zh-CN" altLang="en-US" b="0" i="0" dirty="0">
                <a:effectLst/>
                <a:latin typeface="Inter"/>
              </a:rPr>
              <a:t>煤矿、火电厂、焦化钢厂，基本厂厂有棚。这类大跨度网架棚顶承重有限，正好是轻质组件的场景。单棚按平均 </a:t>
            </a:r>
            <a:r>
              <a:rPr lang="en-US" altLang="zh-CN" b="0" i="0" dirty="0">
                <a:effectLst/>
                <a:latin typeface="Inter"/>
              </a:rPr>
              <a:t>3 </a:t>
            </a:r>
            <a:r>
              <a:rPr lang="zh-CN" altLang="en-US" b="0" i="0" dirty="0">
                <a:effectLst/>
                <a:latin typeface="Inter"/>
              </a:rPr>
              <a:t>兆瓦装机测算，按 </a:t>
            </a:r>
            <a:r>
              <a:rPr lang="en-US" altLang="zh-CN" b="0" i="0" dirty="0">
                <a:effectLst/>
                <a:latin typeface="Inter"/>
              </a:rPr>
              <a:t>30% </a:t>
            </a:r>
            <a:r>
              <a:rPr lang="zh-CN" altLang="en-US" b="0" i="0" dirty="0">
                <a:effectLst/>
                <a:latin typeface="Inter"/>
              </a:rPr>
              <a:t>渗透率，整体市场空间约 </a:t>
            </a:r>
            <a:r>
              <a:rPr lang="en-US" altLang="zh-CN" b="0" i="0" dirty="0">
                <a:effectLst/>
                <a:latin typeface="Inter"/>
              </a:rPr>
              <a:t>6GW</a:t>
            </a:r>
            <a:r>
              <a:rPr lang="zh-CN" altLang="en-US" b="0" i="0" dirty="0">
                <a:effectLst/>
                <a:latin typeface="Inter"/>
              </a:rPr>
              <a:t>，相当于五六</a:t>
            </a:r>
            <a:r>
              <a:rPr lang="en-US" altLang="zh-CN" b="0" i="0" dirty="0">
                <a:effectLst/>
                <a:latin typeface="Inter"/>
              </a:rPr>
              <a:t>GW</a:t>
            </a:r>
            <a:r>
              <a:rPr lang="zh-CN" altLang="en-US" b="0" i="0" dirty="0">
                <a:effectLst/>
                <a:latin typeface="Inter"/>
              </a:rPr>
              <a:t>的新增装机盘子。而且煤棚光伏自发自用、不占土地，今年华能、国能多个项目已经并网，是个现成的蓝海。</a:t>
            </a:r>
            <a:r>
              <a:rPr lang="en-US" altLang="zh-CN" b="0" i="0" dirty="0">
                <a:effectLst/>
                <a:latin typeface="Inter"/>
              </a:rPr>
              <a:t>"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CCE3-EC08-437F-9FBC-DAFDC67D3333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786F99-C2E4-46B9-BF5A-7CFBF7C68AC2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1573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添加数据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CCE3-EC08-437F-9FBC-DAFDC67D3333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CCE3-EC08-437F-9FBC-DAFDC67D3333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786F99-C2E4-46B9-BF5A-7CFBF7C68AC2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7CCE3-EC08-437F-9FBC-DAFDC67D3333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627880" y="1"/>
            <a:ext cx="7564120" cy="6858000"/>
          </a:xfrm>
          <a:prstGeom prst="rect">
            <a:avLst/>
          </a:prstGeom>
          <a:gradFill>
            <a:gsLst>
              <a:gs pos="40000">
                <a:srgbClr val="1A2A5D"/>
              </a:gs>
              <a:gs pos="0">
                <a:srgbClr val="001749"/>
              </a:gs>
              <a:gs pos="100000">
                <a:srgbClr val="333C7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2341" y="2665846"/>
            <a:ext cx="2255716" cy="1176631"/>
          </a:xfrm>
          <a:prstGeom prst="rect">
            <a:avLst/>
          </a:prstGeom>
          <a:noFill/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4551" y="3643710"/>
            <a:ext cx="1889924" cy="536495"/>
          </a:xfrm>
          <a:prstGeom prst="rect">
            <a:avLst/>
          </a:prstGeom>
        </p:spPr>
      </p:pic>
      <p:pic>
        <p:nvPicPr>
          <p:cNvPr id="5" name="图片 4" descr="手机屏幕截图&#10;&#10;中度可信度描述已自动生成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0000">
                <a:srgbClr val="1A2A5D"/>
              </a:gs>
              <a:gs pos="0">
                <a:srgbClr val="001749"/>
              </a:gs>
              <a:gs pos="100000">
                <a:srgbClr val="333C7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/>
          </a:p>
        </p:txBody>
      </p:sp>
      <p:pic>
        <p:nvPicPr>
          <p:cNvPr id="8" name="图片 7" descr="手机屏幕截图&#10;&#10;中度可信度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  <p:sp>
        <p:nvSpPr>
          <p:cNvPr id="2" name="矩形: 圆角 1"/>
          <p:cNvSpPr/>
          <p:nvPr userDrawn="1"/>
        </p:nvSpPr>
        <p:spPr>
          <a:xfrm>
            <a:off x="11281355" y="6519277"/>
            <a:ext cx="307451" cy="307451"/>
          </a:xfrm>
          <a:prstGeom prst="roundRect">
            <a:avLst/>
          </a:prstGeom>
          <a:solidFill>
            <a:srgbClr val="2D386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TextBox 22"/>
          <p:cNvSpPr txBox="1"/>
          <p:nvPr userDrawn="1"/>
        </p:nvSpPr>
        <p:spPr>
          <a:xfrm>
            <a:off x="11239500" y="6591300"/>
            <a:ext cx="391160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7692F5A-FC14-4E83-B4CC-18F6C2D780A4}" type="slidenum">
              <a:rPr lang="en-US" sz="1065" b="0" spc="4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sz="1065" b="0" spc="4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536930"/>
            <a:ext cx="502327" cy="516577"/>
            <a:chOff x="47502" y="536930"/>
            <a:chExt cx="502327" cy="516577"/>
          </a:xfrm>
        </p:grpSpPr>
        <p:sp>
          <p:nvSpPr>
            <p:cNvPr id="4" name="矩形 3"/>
            <p:cNvSpPr/>
            <p:nvPr userDrawn="1"/>
          </p:nvSpPr>
          <p:spPr>
            <a:xfrm>
              <a:off x="47502" y="536930"/>
              <a:ext cx="296883" cy="516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445324" y="536930"/>
              <a:ext cx="104505" cy="516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城市的夜景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40000">
                <a:srgbClr val="1A2A5D"/>
              </a:gs>
              <a:gs pos="0">
                <a:srgbClr val="001749"/>
              </a:gs>
              <a:gs pos="100000">
                <a:srgbClr val="333C7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/>
          </a:p>
        </p:txBody>
      </p:sp>
      <p:pic>
        <p:nvPicPr>
          <p:cNvPr id="8" name="图片 7" descr="手机屏幕截图&#10;&#10;中度可信度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-7620" y="2435014"/>
            <a:ext cx="12198773" cy="1851660"/>
          </a:xfrm>
          <a:prstGeom prst="rect">
            <a:avLst/>
          </a:prstGeom>
          <a:solidFill>
            <a:schemeClr val="tx1">
              <a:lumMod val="95000"/>
              <a:lumOff val="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242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789517" y="2623823"/>
            <a:ext cx="10604500" cy="147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n-US" altLang="zh-CN" b="1" dirty="0">
                <a:solidFill>
                  <a:srgbClr val="D81E06"/>
                </a:solidFill>
                <a:latin typeface="Calibri" panose="020F0502020204030204" charset="0"/>
                <a:cs typeface="Calibri" panose="020F0502020204030204" charset="0"/>
              </a:rPr>
              <a:t>  </a:t>
            </a:r>
            <a:endParaRPr lang="zh-CN" altLang="en-US" b="1" dirty="0">
              <a:solidFill>
                <a:srgbClr val="D81E06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None/>
            </a:pPr>
            <a:endParaRPr lang="zh-CN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片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"/>
            <a:ext cx="462788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4627880" y="1"/>
            <a:ext cx="7564120" cy="6858000"/>
          </a:xfrm>
          <a:prstGeom prst="rect">
            <a:avLst/>
          </a:prstGeom>
          <a:gradFill>
            <a:gsLst>
              <a:gs pos="40000">
                <a:srgbClr val="181A1C"/>
              </a:gs>
              <a:gs pos="0">
                <a:srgbClr val="0B0C0D"/>
              </a:gs>
              <a:gs pos="100000">
                <a:srgbClr val="2E303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biLevel thresh="75000"/>
          </a:blip>
          <a:stretch>
            <a:fillRect/>
          </a:stretch>
        </p:blipFill>
        <p:spPr>
          <a:xfrm>
            <a:off x="752341" y="1892830"/>
            <a:ext cx="2255716" cy="117663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924551" y="2870694"/>
            <a:ext cx="1889924" cy="536495"/>
          </a:xfrm>
          <a:prstGeom prst="rect">
            <a:avLst/>
          </a:prstGeom>
        </p:spPr>
      </p:pic>
      <p:pic>
        <p:nvPicPr>
          <p:cNvPr id="5" name="图片 4" descr="手机屏幕截图&#10;&#10;中度可信度描述已自动生成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  <p:pic>
        <p:nvPicPr>
          <p:cNvPr id="8" name="图片 7" descr="图片包含 图表&#10;&#10;描述已自动生成"/>
          <p:cNvPicPr>
            <a:picLocks noChangeAspect="1"/>
          </p:cNvPicPr>
          <p:nvPr userDrawn="1"/>
        </p:nvPicPr>
        <p:blipFill>
          <a:blip r:embed="rId5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09054"/>
            <a:ext cx="4629828" cy="29489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文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40000">
                <a:srgbClr val="001306">
                  <a:alpha val="93000"/>
                </a:srgbClr>
              </a:gs>
              <a:gs pos="0">
                <a:srgbClr val="001306">
                  <a:alpha val="95000"/>
                </a:srgbClr>
              </a:gs>
              <a:gs pos="100000">
                <a:srgbClr val="001306">
                  <a:alpha val="83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pic>
        <p:nvPicPr>
          <p:cNvPr id="9" name="图片 8" descr="手机屏幕截图&#10;&#10;中度可信度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6" y="415059"/>
            <a:ext cx="1359789" cy="430844"/>
          </a:xfrm>
          <a:prstGeom prst="rect">
            <a:avLst/>
          </a:prstGeom>
        </p:spPr>
      </p:pic>
      <p:sp>
        <p:nvSpPr>
          <p:cNvPr id="11" name="矩形: 圆角 10"/>
          <p:cNvSpPr/>
          <p:nvPr userDrawn="1"/>
        </p:nvSpPr>
        <p:spPr>
          <a:xfrm>
            <a:off x="11281356" y="6519277"/>
            <a:ext cx="307451" cy="307451"/>
          </a:xfrm>
          <a:prstGeom prst="roundRect">
            <a:avLst/>
          </a:prstGeom>
          <a:solidFill>
            <a:srgbClr val="0C220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13" name="TextBox 22"/>
          <p:cNvSpPr txBox="1"/>
          <p:nvPr userDrawn="1"/>
        </p:nvSpPr>
        <p:spPr>
          <a:xfrm>
            <a:off x="11239500" y="6591301"/>
            <a:ext cx="391160" cy="1638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7692F5A-FC14-4E83-B4CC-18F6C2D780A4}" type="slidenum">
              <a:rPr lang="en-US" sz="1065" b="0" spc="40" baseline="0" smtClean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‹#›</a:t>
            </a:fld>
            <a:endParaRPr lang="en-US" sz="1065" b="0" spc="40" baseline="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片头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627880" y="1"/>
            <a:ext cx="7564120" cy="6858000"/>
          </a:xfrm>
          <a:prstGeom prst="rect">
            <a:avLst/>
          </a:prstGeom>
          <a:gradFill>
            <a:gsLst>
              <a:gs pos="40000">
                <a:srgbClr val="1A2A5D"/>
              </a:gs>
              <a:gs pos="0">
                <a:srgbClr val="001749"/>
              </a:gs>
              <a:gs pos="100000">
                <a:srgbClr val="333C7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52341" y="2665846"/>
            <a:ext cx="2255716" cy="1176631"/>
          </a:xfrm>
          <a:prstGeom prst="rect">
            <a:avLst/>
          </a:prstGeom>
          <a:noFill/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4551" y="3643710"/>
            <a:ext cx="1889924" cy="536495"/>
          </a:xfrm>
          <a:prstGeom prst="rect">
            <a:avLst/>
          </a:prstGeom>
        </p:spPr>
      </p:pic>
      <p:pic>
        <p:nvPicPr>
          <p:cNvPr id="5" name="图片 4" descr="手机屏幕截图&#10;&#10;中度可信度描述已自动生成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0000">
                <a:srgbClr val="1A2A5D"/>
              </a:gs>
              <a:gs pos="0">
                <a:srgbClr val="001749"/>
              </a:gs>
              <a:gs pos="100000">
                <a:srgbClr val="333C7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/>
          </a:p>
        </p:txBody>
      </p:sp>
      <p:pic>
        <p:nvPicPr>
          <p:cNvPr id="8" name="图片 7" descr="手机屏幕截图&#10;&#10;中度可信度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  <p:sp>
        <p:nvSpPr>
          <p:cNvPr id="2" name="矩形: 圆角 1"/>
          <p:cNvSpPr/>
          <p:nvPr userDrawn="1"/>
        </p:nvSpPr>
        <p:spPr>
          <a:xfrm>
            <a:off x="11281355" y="6519277"/>
            <a:ext cx="307451" cy="307451"/>
          </a:xfrm>
          <a:prstGeom prst="roundRect">
            <a:avLst/>
          </a:prstGeom>
          <a:solidFill>
            <a:srgbClr val="2D386D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TextBox 22"/>
          <p:cNvSpPr txBox="1"/>
          <p:nvPr userDrawn="1"/>
        </p:nvSpPr>
        <p:spPr>
          <a:xfrm>
            <a:off x="11239500" y="6591300"/>
            <a:ext cx="391160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7692F5A-FC14-4E83-B4CC-18F6C2D780A4}" type="slidenum">
              <a:rPr lang="en-US" sz="1065" b="0" spc="4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‹#›</a:t>
            </a:fld>
            <a:endParaRPr lang="en-US" sz="1065" b="0" spc="4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536930"/>
            <a:ext cx="502327" cy="516577"/>
            <a:chOff x="47502" y="536930"/>
            <a:chExt cx="502327" cy="516577"/>
          </a:xfrm>
        </p:grpSpPr>
        <p:sp>
          <p:nvSpPr>
            <p:cNvPr id="4" name="矩形 3"/>
            <p:cNvSpPr/>
            <p:nvPr userDrawn="1"/>
          </p:nvSpPr>
          <p:spPr>
            <a:xfrm>
              <a:off x="47502" y="536930"/>
              <a:ext cx="296883" cy="516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445324" y="536930"/>
              <a:ext cx="104505" cy="5165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城市的夜景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40000">
                <a:srgbClr val="1A2A5D"/>
              </a:gs>
              <a:gs pos="0">
                <a:srgbClr val="001749"/>
              </a:gs>
              <a:gs pos="100000">
                <a:srgbClr val="333C7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/>
          </a:p>
        </p:txBody>
      </p:sp>
      <p:pic>
        <p:nvPicPr>
          <p:cNvPr id="8" name="图片 7" descr="手机屏幕截图&#10;&#10;中度可信度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-7620" y="2435014"/>
            <a:ext cx="12198773" cy="1851660"/>
          </a:xfrm>
          <a:prstGeom prst="rect">
            <a:avLst/>
          </a:prstGeom>
          <a:solidFill>
            <a:schemeClr val="tx1">
              <a:lumMod val="95000"/>
              <a:lumOff val="5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占位符 242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789517" y="2623823"/>
            <a:ext cx="10604500" cy="147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n-US" altLang="zh-CN" b="1" dirty="0">
                <a:solidFill>
                  <a:srgbClr val="D81E06"/>
                </a:solidFill>
                <a:latin typeface="Calibri" panose="020F0502020204030204" charset="0"/>
                <a:cs typeface="Calibri" panose="020F0502020204030204" charset="0"/>
              </a:rPr>
              <a:t>  </a:t>
            </a:r>
            <a:endParaRPr lang="zh-CN" altLang="en-US" b="1" dirty="0">
              <a:solidFill>
                <a:srgbClr val="D81E06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None/>
            </a:pPr>
            <a:endParaRPr lang="zh-CN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片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4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40000">
                <a:srgbClr val="181A1C"/>
              </a:gs>
              <a:gs pos="0">
                <a:srgbClr val="0B0C0D"/>
              </a:gs>
              <a:gs pos="100000">
                <a:srgbClr val="2E303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8" name="矩形: 圆角 7"/>
          <p:cNvSpPr/>
          <p:nvPr userDrawn="1"/>
        </p:nvSpPr>
        <p:spPr>
          <a:xfrm>
            <a:off x="11281355" y="6519277"/>
            <a:ext cx="307451" cy="307451"/>
          </a:xfrm>
          <a:prstGeom prst="roundRect">
            <a:avLst/>
          </a:prstGeom>
          <a:solidFill>
            <a:srgbClr val="2D2F32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9" name="TextBox 22"/>
          <p:cNvSpPr txBox="1"/>
          <p:nvPr userDrawn="1"/>
        </p:nvSpPr>
        <p:spPr>
          <a:xfrm>
            <a:off x="11239500" y="6591300"/>
            <a:ext cx="391160" cy="1642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7692F5A-FC14-4E83-B4CC-18F6C2D780A4}" type="slidenum">
              <a:rPr lang="en-US" sz="1065" b="0" spc="40" baseline="0" smtClean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‹#›</a:t>
            </a:fld>
            <a:endParaRPr lang="en-US" sz="1065" b="0" spc="40" baseline="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pic>
        <p:nvPicPr>
          <p:cNvPr id="10" name="图片 9" descr="手机屏幕截图&#10;&#10;中度可信度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F205E-2790-43A5-8D4D-34F3F615F0BB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B5FF5-B719-40A9-9E1F-842DB309119D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蓝色的高楼大厦&#10;&#10;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正文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背景图案&#10;&#10;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手机屏幕截图&#10;&#10;中度可信度描述已自动生成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926F7CBE-ABE8-9C75-FB89-006F650F46A6}"/>
              </a:ext>
            </a:extLst>
          </p:cNvPr>
          <p:cNvSpPr/>
          <p:nvPr userDrawn="1"/>
        </p:nvSpPr>
        <p:spPr>
          <a:xfrm>
            <a:off x="11281356" y="6519277"/>
            <a:ext cx="307451" cy="307451"/>
          </a:xfrm>
          <a:prstGeom prst="roundRect">
            <a:avLst/>
          </a:prstGeom>
          <a:solidFill>
            <a:srgbClr val="1D2C4B"/>
          </a:solidFill>
          <a:ln>
            <a:solidFill>
              <a:srgbClr val="1D2C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6" name="TextBox 22">
            <a:extLst>
              <a:ext uri="{FF2B5EF4-FFF2-40B4-BE49-F238E27FC236}">
                <a16:creationId xmlns:a16="http://schemas.microsoft.com/office/drawing/2014/main" id="{F93F6DB1-4539-B852-E03D-FC1068683EAF}"/>
              </a:ext>
            </a:extLst>
          </p:cNvPr>
          <p:cNvSpPr txBox="1"/>
          <p:nvPr userDrawn="1"/>
        </p:nvSpPr>
        <p:spPr>
          <a:xfrm>
            <a:off x="11239500" y="6591301"/>
            <a:ext cx="391160" cy="1638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7692F5A-FC14-4E83-B4CC-18F6C2D780A4}" type="slidenum">
              <a:rPr lang="en-US" sz="1065" b="0" spc="40" baseline="0" smtClean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‹#›</a:t>
            </a:fld>
            <a:endParaRPr lang="en-US" sz="1065" b="0" spc="40" baseline="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40000">
                <a:srgbClr val="181A1C"/>
              </a:gs>
              <a:gs pos="0">
                <a:srgbClr val="0B0C0D"/>
              </a:gs>
              <a:gs pos="100000">
                <a:srgbClr val="2E303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5" dirty="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pic>
        <p:nvPicPr>
          <p:cNvPr id="8" name="图片 7" descr="手机屏幕截图&#10;&#10;中度可信度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815" y="415058"/>
            <a:ext cx="1359789" cy="430844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-7620" y="2435014"/>
            <a:ext cx="12198773" cy="1851660"/>
          </a:xfrm>
          <a:prstGeom prst="rect">
            <a:avLst/>
          </a:prstGeom>
          <a:solidFill>
            <a:schemeClr val="tx1">
              <a:lumMod val="65000"/>
              <a:lumOff val="35000"/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FF0000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11" name="文本占位符 242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789517" y="2623823"/>
            <a:ext cx="10604500" cy="1474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钉钉进步体" panose="00020600040101010101" pitchFamily="18" charset="-122"/>
              </a:defRPr>
            </a:lvl1pPr>
          </a:lstStyle>
          <a:p>
            <a:pPr marL="0" indent="0">
              <a:buNone/>
            </a:pPr>
            <a:r>
              <a:rPr lang="en-US" altLang="zh-CN" b="1" dirty="0">
                <a:solidFill>
                  <a:srgbClr val="D81E06"/>
                </a:solidFill>
                <a:latin typeface="Calibri" panose="020F0502020204030204" charset="0"/>
                <a:cs typeface="Calibri" panose="020F0502020204030204" charset="0"/>
              </a:rPr>
              <a:t>  </a:t>
            </a:r>
            <a:endParaRPr lang="zh-CN" altLang="en-US" b="1" dirty="0">
              <a:solidFill>
                <a:srgbClr val="D81E06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 marL="0" indent="0">
              <a:buNone/>
            </a:pPr>
            <a:endParaRPr lang="zh-CN" alt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正文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EFA5BEB-02DD-6B14-90F7-2CDFBBB93C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CF6E70C5-949B-8F84-7A68-836C6FF2C98D}"/>
              </a:ext>
            </a:extLst>
          </p:cNvPr>
          <p:cNvSpPr/>
          <p:nvPr userDrawn="1"/>
        </p:nvSpPr>
        <p:spPr>
          <a:xfrm>
            <a:off x="11281356" y="6519277"/>
            <a:ext cx="307451" cy="307451"/>
          </a:xfrm>
          <a:prstGeom prst="roundRect">
            <a:avLst/>
          </a:prstGeom>
          <a:solidFill>
            <a:srgbClr val="1D2C4B"/>
          </a:solidFill>
          <a:ln>
            <a:solidFill>
              <a:srgbClr val="1D2C4B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13" name="TextBox 22">
            <a:extLst>
              <a:ext uri="{FF2B5EF4-FFF2-40B4-BE49-F238E27FC236}">
                <a16:creationId xmlns:a16="http://schemas.microsoft.com/office/drawing/2014/main" id="{C126EFE7-A368-4253-82F9-C1A50D2A0734}"/>
              </a:ext>
            </a:extLst>
          </p:cNvPr>
          <p:cNvSpPr txBox="1"/>
          <p:nvPr userDrawn="1"/>
        </p:nvSpPr>
        <p:spPr>
          <a:xfrm>
            <a:off x="11239500" y="6591301"/>
            <a:ext cx="391160" cy="1638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fld id="{27692F5A-FC14-4E83-B4CC-18F6C2D780A4}" type="slidenum">
              <a:rPr lang="en-US" sz="1065" b="0" spc="40" baseline="0" smtClean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‹#›</a:t>
            </a:fld>
            <a:endParaRPr lang="en-US" sz="1065" b="0" spc="40" baseline="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17773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片尾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游戏机, 自然&#10;&#10;描述已自动生成">
            <a:extLst>
              <a:ext uri="{FF2B5EF4-FFF2-40B4-BE49-F238E27FC236}">
                <a16:creationId xmlns:a16="http://schemas.microsoft.com/office/drawing/2014/main" id="{A26FEAC3-A675-BEC5-4B1D-8DEE3E9E3E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QR 代码&#10;&#10;描述已自动生成">
            <a:extLst>
              <a:ext uri="{FF2B5EF4-FFF2-40B4-BE49-F238E27FC236}">
                <a16:creationId xmlns:a16="http://schemas.microsoft.com/office/drawing/2014/main" id="{18D483AF-2199-5864-1BB0-B71A4403EA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530" y="1719006"/>
            <a:ext cx="2276367" cy="227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88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F205E-2790-43A5-8D4D-34F3F615F0BB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B5FF5-B719-40A9-9E1F-842DB30911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F205E-2790-43A5-8D4D-34F3F615F0BB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B5FF5-B719-40A9-9E1F-842DB309119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21.jpe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6.xml"/><Relationship Id="rId17" Type="http://schemas.openxmlformats.org/officeDocument/2006/relationships/image" Target="../media/image25.jpeg"/><Relationship Id="rId2" Type="http://schemas.openxmlformats.org/officeDocument/2006/relationships/tags" Target="../tags/tag3.xml"/><Relationship Id="rId16" Type="http://schemas.openxmlformats.org/officeDocument/2006/relationships/image" Target="../media/image24.jpe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15.xml"/><Relationship Id="rId5" Type="http://schemas.openxmlformats.org/officeDocument/2006/relationships/tags" Target="../tags/tag6.xml"/><Relationship Id="rId15" Type="http://schemas.openxmlformats.org/officeDocument/2006/relationships/image" Target="../media/image23.jpe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0.emf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43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42.png"/><Relationship Id="rId2" Type="http://schemas.openxmlformats.org/officeDocument/2006/relationships/tags" Target="../tags/tag13.xml"/><Relationship Id="rId16" Type="http://schemas.openxmlformats.org/officeDocument/2006/relationships/image" Target="../media/image46.emf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41.png"/><Relationship Id="rId5" Type="http://schemas.openxmlformats.org/officeDocument/2006/relationships/tags" Target="../tags/tag16.xml"/><Relationship Id="rId15" Type="http://schemas.openxmlformats.org/officeDocument/2006/relationships/image" Target="../media/image45.emf"/><Relationship Id="rId10" Type="http://schemas.openxmlformats.org/officeDocument/2006/relationships/slideLayout" Target="../slideLayouts/slideLayout15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4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3" Type="http://schemas.openxmlformats.org/officeDocument/2006/relationships/tags" Target="../tags/tag24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55.png"/><Relationship Id="rId2" Type="http://schemas.openxmlformats.org/officeDocument/2006/relationships/tags" Target="../tags/tag23.xml"/><Relationship Id="rId16" Type="http://schemas.openxmlformats.org/officeDocument/2006/relationships/image" Target="../media/image59.pn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54.png"/><Relationship Id="rId5" Type="http://schemas.openxmlformats.org/officeDocument/2006/relationships/tags" Target="../tags/tag26.xml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4" Type="http://schemas.openxmlformats.org/officeDocument/2006/relationships/tags" Target="../tags/tag25.xml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5" Type="http://schemas.microsoft.com/office/2007/relationships/hdphoto" Target="../media/hdphoto2.wdp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11" name="文本框 10"/>
          <p:cNvSpPr txBox="1"/>
          <p:nvPr/>
        </p:nvSpPr>
        <p:spPr>
          <a:xfrm>
            <a:off x="4509018" y="2801622"/>
            <a:ext cx="31739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阿里巴巴普惠体 3.0 75 SemiBold" panose="00020600040101010101" pitchFamily="18" charset="-122"/>
              </a:rPr>
              <a:t>棚顶轻甲，轻“装”上阵</a:t>
            </a:r>
          </a:p>
        </p:txBody>
      </p:sp>
      <p:sp>
        <p:nvSpPr>
          <p:cNvPr id="2" name="Slide 1 element 22" title="artifact-meta:{&quot;allowOverlapReason&quot;:&quot;Editable text intentionally layered over the original designed panels.&quot;}"/>
          <p:cNvSpPr txBox="1"/>
          <p:nvPr/>
        </p:nvSpPr>
        <p:spPr>
          <a:xfrm>
            <a:off x="5604034" y="5968282"/>
            <a:ext cx="969198" cy="28575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ts val="1575"/>
              </a:lnSpc>
              <a:spcBef>
                <a:spcPts val="0"/>
              </a:spcBef>
              <a:spcAft>
                <a:spcPts val="0"/>
              </a:spcAft>
            </a:pPr>
            <a:r>
              <a:rPr b="1" i="0" u="none" dirty="0">
                <a:solidFill>
                  <a:schemeClr val="bg1">
                    <a:lumMod val="85000"/>
                  </a:schemeClr>
                </a:solidFill>
                <a:latin typeface="Consolas" panose="020B0609020204030204"/>
              </a:rPr>
              <a:t>2026</a:t>
            </a:r>
            <a:r>
              <a:rPr lang="en-US" b="1" i="0" u="none" dirty="0">
                <a:solidFill>
                  <a:schemeClr val="bg1">
                    <a:lumMod val="85000"/>
                  </a:schemeClr>
                </a:solidFill>
                <a:latin typeface="Consolas" panose="020B0609020204030204"/>
              </a:rPr>
              <a:t>.09</a:t>
            </a:r>
            <a:endParaRPr b="1" i="0" u="none" dirty="0">
              <a:solidFill>
                <a:schemeClr val="bg1">
                  <a:lumMod val="85000"/>
                </a:schemeClr>
              </a:solidFill>
              <a:latin typeface="Consolas" panose="020B0609020204030204"/>
            </a:endParaRPr>
          </a:p>
        </p:txBody>
      </p:sp>
      <p:sp>
        <p:nvSpPr>
          <p:cNvPr id="3" name="Slide 9 element 22" title="artifact-meta:{&quot;allowOverlapReason&quot;:&quot;Editable text intentionally layered over the original designed panels.&quot;}"/>
          <p:cNvSpPr txBox="1"/>
          <p:nvPr/>
        </p:nvSpPr>
        <p:spPr>
          <a:xfrm>
            <a:off x="5236982" y="5739782"/>
            <a:ext cx="1706743" cy="2436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ts val="1925"/>
              </a:lnSpc>
            </a:pPr>
            <a:r>
              <a:rPr lang="zh-CN" altLang="en-US" b="1" dirty="0">
                <a:solidFill>
                  <a:schemeClr val="bg1">
                    <a:lumMod val="85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光电建材事业部</a:t>
            </a:r>
            <a:endParaRPr b="1" dirty="0">
              <a:solidFill>
                <a:schemeClr val="bg1">
                  <a:lumMod val="85000"/>
                </a:schemeClr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4" name="Slide 9 element 22" title="artifact-meta:{&quot;allowOverlapReason&quot;:&quot;Editable text intentionally layered over the original designed panels.&quot;}"/>
          <p:cNvSpPr txBox="1"/>
          <p:nvPr/>
        </p:nvSpPr>
        <p:spPr>
          <a:xfrm>
            <a:off x="871855" y="1711325"/>
            <a:ext cx="1044829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5400" b="1">
                <a:gradFill>
                  <a:gsLst>
                    <a:gs pos="5000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  <a:cs typeface="阿里巴巴普惠体 3.0 75 SemiBold" panose="00020600040101010101" pitchFamily="18" charset="-122"/>
              </a:defRPr>
            </a:lvl1pPr>
          </a:lstStyle>
          <a:p>
            <a:r>
              <a:rPr lang="zh-CN" altLang="en-US" sz="5000" dirty="0"/>
              <a:t>源网荷储智</a:t>
            </a:r>
            <a:r>
              <a:rPr lang="en-US" altLang="zh-CN" sz="5000" dirty="0"/>
              <a:t>·</a:t>
            </a:r>
            <a:r>
              <a:rPr lang="zh-CN" altLang="en-US" sz="5000" dirty="0"/>
              <a:t>共建能源产消者新生态</a:t>
            </a:r>
            <a:endParaRPr sz="5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2 element 7" title="artifact-meta:{&quot;allowOverlapReason&quot;:&quot;Editable text intentionally layered over the original designed panels.&quot;}"/>
          <p:cNvSpPr txBox="1"/>
          <p:nvPr/>
        </p:nvSpPr>
        <p:spPr>
          <a:xfrm>
            <a:off x="5438775" y="958201"/>
            <a:ext cx="1762125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5400" b="1" dirty="0">
                <a:gradFill>
                  <a:gsLst>
                    <a:gs pos="5000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  <a:cs typeface="阿里巴巴普惠体 3.0 75 SemiBold" panose="00020600040101010101" pitchFamily="18" charset="-122"/>
              </a:rPr>
              <a:t>目录</a:t>
            </a:r>
          </a:p>
        </p:txBody>
      </p:sp>
      <p:sp>
        <p:nvSpPr>
          <p:cNvPr id="9" name="Slide 2 element 8" title="artifact-meta:{&quot;allowOverlapReason&quot;:&quot;Editable text intentionally layered over the original designed panels.&quot;}"/>
          <p:cNvSpPr txBox="1"/>
          <p:nvPr/>
        </p:nvSpPr>
        <p:spPr>
          <a:xfrm>
            <a:off x="3590925" y="1901911"/>
            <a:ext cx="5010150" cy="2846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520"/>
              </a:lnSpc>
            </a:pPr>
            <a:r>
              <a:rPr lang="zh-CN" alt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光伏早已不是远方电站的专利</a:t>
            </a:r>
            <a:r>
              <a:rPr lang="en-US" altLang="zh-CN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——</a:t>
            </a:r>
            <a:r>
              <a:rPr lang="zh-CN" altLang="en-US" sz="1400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它正在进入每一个工业场景。</a:t>
            </a:r>
          </a:p>
        </p:txBody>
      </p:sp>
      <p:sp>
        <p:nvSpPr>
          <p:cNvPr id="10" name="Slide 2 element 9" title="artifact-meta:{&quot;allowOverlapReason&quot;:&quot;Editable text intentionally layered over the original designed panels.&quot;}"/>
          <p:cNvSpPr txBox="1"/>
          <p:nvPr/>
        </p:nvSpPr>
        <p:spPr>
          <a:xfrm>
            <a:off x="3369572" y="3075980"/>
            <a:ext cx="1307203" cy="3461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870"/>
              </a:lnSpc>
            </a:pPr>
            <a:r>
              <a:rPr lang="zh-CN" altLang="en-US" sz="2135" b="1" dirty="0">
                <a:solidFill>
                  <a:srgbClr val="F4FAF5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时代背景</a:t>
            </a:r>
            <a:endParaRPr sz="2135" b="1" dirty="0">
              <a:solidFill>
                <a:srgbClr val="F4FAF5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11" name="Slide 2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4952999" y="3123575"/>
            <a:ext cx="5410167" cy="2536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210"/>
              </a:lnSpc>
            </a:pPr>
            <a:r>
              <a:rPr lang="zh-CN" altLang="en-US" sz="13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双碳目标摊到每一座屋顶 </a:t>
            </a:r>
            <a:r>
              <a:rPr lang="en-US" altLang="zh-CN" sz="13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—— </a:t>
            </a:r>
            <a:r>
              <a:rPr lang="zh-CN" altLang="en-US" sz="13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建筑与园区，开始被要求交出绿电答卷。</a:t>
            </a:r>
          </a:p>
        </p:txBody>
      </p:sp>
      <p:sp>
        <p:nvSpPr>
          <p:cNvPr id="12" name="Slide 2 element 11" title="artifact-meta:{&quot;allowOverlapReason&quot;:&quot;Editable text intentionally layered over the original designed panels.&quot;}"/>
          <p:cNvSpPr txBox="1"/>
          <p:nvPr/>
        </p:nvSpPr>
        <p:spPr>
          <a:xfrm>
            <a:off x="3369572" y="3828456"/>
            <a:ext cx="1307203" cy="3461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870"/>
              </a:lnSpc>
            </a:pPr>
            <a:r>
              <a:rPr lang="zh-CN" altLang="en-US" sz="2135" b="1" dirty="0">
                <a:solidFill>
                  <a:srgbClr val="F4FAF5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棚顶轻甲</a:t>
            </a:r>
            <a:endParaRPr sz="2135" b="1" dirty="0">
              <a:solidFill>
                <a:srgbClr val="F4FAF5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13" name="Slide 2 element 12" title="artifact-meta:{&quot;allowOverlapReason&quot;:&quot;Editable text intentionally layered over the original designed panels.&quot;}"/>
          <p:cNvSpPr txBox="1"/>
          <p:nvPr/>
        </p:nvSpPr>
        <p:spPr>
          <a:xfrm>
            <a:off x="4952999" y="3876050"/>
            <a:ext cx="5410167" cy="2536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210"/>
              </a:lnSpc>
            </a:pPr>
            <a:r>
              <a:rPr lang="zh-CN" altLang="en-US" sz="13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大跨度、低荷载</a:t>
            </a:r>
            <a:r>
              <a:rPr lang="en-US" altLang="zh-CN" sz="13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——</a:t>
            </a:r>
            <a:r>
              <a:rPr lang="zh-CN" altLang="en-US" sz="13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轻质组件毫无违和感。</a:t>
            </a:r>
          </a:p>
        </p:txBody>
      </p:sp>
      <p:sp>
        <p:nvSpPr>
          <p:cNvPr id="14" name="Slide 2 element 13" title="artifact-meta:{&quot;allowOverlapReason&quot;:&quot;Editable text intentionally layered over the original designed panels.&quot;}"/>
          <p:cNvSpPr txBox="1"/>
          <p:nvPr/>
        </p:nvSpPr>
        <p:spPr>
          <a:xfrm>
            <a:off x="3369572" y="4580931"/>
            <a:ext cx="1126228" cy="3461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870"/>
              </a:lnSpc>
            </a:pPr>
            <a:r>
              <a:rPr lang="zh-CN" altLang="en-US" sz="2135" b="1" dirty="0">
                <a:solidFill>
                  <a:srgbClr val="F4FAF5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案例展示</a:t>
            </a:r>
            <a:endParaRPr sz="2135" b="1" dirty="0">
              <a:solidFill>
                <a:srgbClr val="F4FAF5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15" name="Slide 2 element 14" title="artifact-meta:{&quot;allowOverlapReason&quot;:&quot;Editable text intentionally layered over the original designed panels.&quot;}"/>
          <p:cNvSpPr txBox="1"/>
          <p:nvPr/>
        </p:nvSpPr>
        <p:spPr>
          <a:xfrm>
            <a:off x="4953000" y="4628525"/>
            <a:ext cx="5754069" cy="2536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210"/>
              </a:lnSpc>
            </a:pPr>
            <a:r>
              <a:rPr lang="zh-CN" altLang="en-US" sz="13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扎实的产品硬实力</a:t>
            </a:r>
            <a:r>
              <a:rPr lang="en-US" altLang="zh-CN" sz="13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——</a:t>
            </a:r>
            <a:r>
              <a:rPr lang="zh-CN" altLang="en-US" sz="13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造就一座座煤棚电站。</a:t>
            </a:r>
          </a:p>
        </p:txBody>
      </p:sp>
      <p:sp>
        <p:nvSpPr>
          <p:cNvPr id="18" name="Slide 2 element 17" title="artifact-meta:{&quot;allowOverlapReason&quot;:&quot;Editable text intentionally layered over the original designed panels.&quot;}"/>
          <p:cNvSpPr txBox="1"/>
          <p:nvPr/>
        </p:nvSpPr>
        <p:spPr>
          <a:xfrm>
            <a:off x="2721871" y="3126840"/>
            <a:ext cx="323155" cy="235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025"/>
              </a:lnSpc>
            </a:pPr>
            <a:r>
              <a:rPr sz="1350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01</a:t>
            </a:r>
          </a:p>
        </p:txBody>
      </p:sp>
      <p:sp>
        <p:nvSpPr>
          <p:cNvPr id="19" name="Slide 2 element 18" title="artifact-meta:{&quot;allowOverlapReason&quot;:&quot;Editable text intentionally layered over the original designed panels.&quot;}"/>
          <p:cNvSpPr txBox="1"/>
          <p:nvPr/>
        </p:nvSpPr>
        <p:spPr>
          <a:xfrm>
            <a:off x="2721871" y="3879314"/>
            <a:ext cx="323155" cy="235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025"/>
              </a:lnSpc>
            </a:pPr>
            <a:r>
              <a:rPr sz="1350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02</a:t>
            </a:r>
          </a:p>
        </p:txBody>
      </p:sp>
      <p:sp>
        <p:nvSpPr>
          <p:cNvPr id="20" name="Slide 2 element 19" title="artifact-meta:{&quot;allowOverlapReason&quot;:&quot;Editable text intentionally layered over the original designed panels.&quot;}"/>
          <p:cNvSpPr txBox="1"/>
          <p:nvPr/>
        </p:nvSpPr>
        <p:spPr>
          <a:xfrm>
            <a:off x="2721871" y="4631790"/>
            <a:ext cx="323155" cy="23500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2025"/>
              </a:lnSpc>
            </a:pPr>
            <a:r>
              <a:rPr sz="135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5 element 4" title="artifact-meta:{&quot;allowOverlapReason&quot;:&quot;Editable text intentionally layered over the original designed panels.&quot;}"/>
          <p:cNvSpPr txBox="1"/>
          <p:nvPr/>
        </p:nvSpPr>
        <p:spPr>
          <a:xfrm>
            <a:off x="1786682" y="1364332"/>
            <a:ext cx="2351186" cy="20646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ts val="16125"/>
              </a:lnSpc>
            </a:pPr>
            <a:r>
              <a:rPr sz="16125" b="1" dirty="0">
                <a:solidFill>
                  <a:srgbClr val="5C85AA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01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428750" y="3429000"/>
            <a:ext cx="3238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5 element 5" title="artifact-meta:{&quot;allowOverlapReason&quot;:&quot;Editable text intentionally layered over the original designed panels.&quot;}"/>
          <p:cNvSpPr txBox="1"/>
          <p:nvPr/>
        </p:nvSpPr>
        <p:spPr>
          <a:xfrm>
            <a:off x="2533650" y="3603369"/>
            <a:ext cx="1371600" cy="1661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5400" b="1" dirty="0">
                <a:gradFill>
                  <a:gsLst>
                    <a:gs pos="5000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  <a:cs typeface="阿里巴巴普惠体 3.0 75 SemiBold" panose="00020600040101010101" pitchFamily="18" charset="-122"/>
              </a:rPr>
              <a:t>时代背景</a:t>
            </a:r>
            <a:endParaRPr sz="5400" b="1" dirty="0">
              <a:gradFill>
                <a:gsLst>
                  <a:gs pos="50000">
                    <a:schemeClr val="bg1"/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bg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  <a:latin typeface="钉钉进步体" panose="00020600040101010101" pitchFamily="18" charset="-122"/>
              <a:ea typeface="钉钉进步体" panose="00020600040101010101" pitchFamily="18" charset="-122"/>
              <a:cs typeface="阿里巴巴普惠体 3.0 75 SemiBold" panose="00020600040101010101" pitchFamily="18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城市街道与高楼大厦的景色&#10;&#10;中度可信度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1" y="0"/>
            <a:ext cx="12192001" cy="6858001"/>
          </a:xfrm>
          <a:prstGeom prst="rect">
            <a:avLst/>
          </a:prstGeom>
          <a:gradFill>
            <a:gsLst>
              <a:gs pos="73000">
                <a:srgbClr val="203864"/>
              </a:gs>
              <a:gs pos="0">
                <a:schemeClr val="accent1">
                  <a:lumMod val="50000"/>
                  <a:alpha val="4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80000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目标与愿景驱使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449137" y="2166946"/>
            <a:ext cx="11010171" cy="338720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近年来，我国大力推进能源结构的调整和转型升级，</a:t>
            </a:r>
            <a:r>
              <a:rPr lang="en-US" altLang="zh-CN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2025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年，</a:t>
            </a:r>
            <a:r>
              <a:rPr lang="zh-CN" altLang="en-US" sz="1200" b="1" i="0" dirty="0">
                <a:solidFill>
                  <a:srgbClr val="F1E2B0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煤炭消费量占能源消费总量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的比重已经由</a:t>
            </a:r>
            <a:r>
              <a:rPr lang="en-US" altLang="zh-CN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2005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年的</a:t>
            </a:r>
            <a:r>
              <a:rPr lang="en-US" altLang="zh-CN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72.4%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下降到</a:t>
            </a:r>
            <a:r>
              <a:rPr lang="en-US" altLang="zh-CN" sz="1200" b="1" i="0" dirty="0">
                <a:solidFill>
                  <a:srgbClr val="F1E2B0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51.4%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。同时，非化石能源占能源消费的比重达到</a:t>
            </a:r>
            <a:r>
              <a:rPr lang="en-US" altLang="zh-CN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21.7%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。而根据</a:t>
            </a:r>
            <a:r>
              <a:rPr lang="en-US" altLang="zh-CN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《2030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年前碳达峰行动方案</a:t>
            </a:r>
            <a:r>
              <a:rPr lang="en-US" altLang="zh-CN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》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提出的目标，到</a:t>
            </a:r>
            <a:r>
              <a:rPr lang="en-US" altLang="zh-CN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2030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年，非化石能源消费比重要达到</a:t>
            </a:r>
            <a:r>
              <a:rPr lang="en-US" altLang="zh-CN" sz="1200" b="1" i="0" dirty="0">
                <a:solidFill>
                  <a:srgbClr val="F1E2B0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25%</a:t>
            </a:r>
            <a:r>
              <a:rPr lang="zh-CN" altLang="en-US" sz="1200" b="1" i="0" dirty="0">
                <a:solidFill>
                  <a:schemeClr val="bg1"/>
                </a:solidFill>
                <a:effectLst/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左右。</a:t>
            </a:r>
            <a:endParaRPr lang="en-US" altLang="zh-CN" sz="1200" b="1" i="0" dirty="0">
              <a:solidFill>
                <a:schemeClr val="bg1"/>
              </a:solidFill>
              <a:effectLst/>
              <a:latin typeface="阿里巴巴普惠体 3.0 75 SemiBold" panose="00020600040101010101" pitchFamily="18" charset="-122"/>
              <a:ea typeface="阿里巴巴普惠体 3.0 75 SemiBold" panose="00020600040101010101" pitchFamily="18" charset="-122"/>
              <a:cs typeface="阿里巴巴普惠体 3.0 75 SemiBold" panose="00020600040101010101" pitchFamily="18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b="1" i="0" dirty="0">
              <a:solidFill>
                <a:schemeClr val="bg1"/>
              </a:solidFill>
              <a:effectLst/>
              <a:latin typeface="阿里巴巴普惠体 3.0 75 SemiBold" panose="00020600040101010101" pitchFamily="18" charset="-122"/>
              <a:ea typeface="阿里巴巴普惠体 3.0 75 SemiBold" panose="00020600040101010101" pitchFamily="18" charset="-122"/>
              <a:cs typeface="阿里巴巴普惠体 3.0 75 SemiBold" panose="00020600040101010101" pitchFamily="18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rgbClr val="F1E2B0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减少煤炭消费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、增加清洁能源比重是重要实现路径。</a:t>
            </a:r>
            <a:r>
              <a:rPr lang="en-US" altLang="zh-CN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《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方案</a:t>
            </a:r>
            <a:r>
              <a:rPr lang="en-US" altLang="zh-CN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》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提出，到</a:t>
            </a:r>
            <a:r>
              <a:rPr lang="en-US" altLang="zh-CN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2025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年，新型储能装机容量达</a:t>
            </a:r>
            <a:r>
              <a:rPr lang="en-US" altLang="zh-CN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3000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万千瓦以上。到</a:t>
            </a:r>
            <a:r>
              <a:rPr lang="en-US" altLang="zh-CN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2030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年，风电、太阳能发电总装机容量达</a:t>
            </a:r>
            <a:r>
              <a:rPr lang="en-US" altLang="zh-CN" sz="1200" b="1" dirty="0">
                <a:solidFill>
                  <a:srgbClr val="F1E2B0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12</a:t>
            </a:r>
            <a:r>
              <a:rPr lang="zh-CN" altLang="en-US" sz="1200" b="1" dirty="0">
                <a:solidFill>
                  <a:srgbClr val="F1E2B0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亿千瓦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以上</a:t>
            </a:r>
            <a:endParaRPr lang="en-US" altLang="zh-CN" sz="1200" b="1" dirty="0">
              <a:solidFill>
                <a:schemeClr val="bg1"/>
              </a:solidFill>
              <a:latin typeface="阿里巴巴普惠体 3.0 75 SemiBold" panose="00020600040101010101" pitchFamily="18" charset="-122"/>
              <a:ea typeface="阿里巴巴普惠体 3.0 75 SemiBold" panose="00020600040101010101" pitchFamily="18" charset="-122"/>
              <a:cs typeface="阿里巴巴普惠体 3.0 75 SemiBold" panose="00020600040101010101" pitchFamily="18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200" b="1" dirty="0">
              <a:solidFill>
                <a:schemeClr val="bg1"/>
              </a:solidFill>
              <a:latin typeface="阿里巴巴普惠体 3.0 75 SemiBold" panose="00020600040101010101" pitchFamily="18" charset="-122"/>
              <a:ea typeface="阿里巴巴普惠体 3.0 75 SemiBold" panose="00020600040101010101" pitchFamily="18" charset="-122"/>
              <a:cs typeface="阿里巴巴普惠体 3.0 75 SemiBold" panose="00020600040101010101" pitchFamily="18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《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方案</a:t>
            </a:r>
            <a:r>
              <a:rPr lang="en-US" altLang="zh-CN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》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要求，优化产业结构，加快退出落后产能。促进工业能源消费低碳化，推动化石能源清洁高效利用，提高可再生能源应用比重，</a:t>
            </a:r>
            <a:r>
              <a:rPr lang="zh-CN" altLang="en-US" sz="1200" b="1" dirty="0">
                <a:solidFill>
                  <a:srgbClr val="F1E2B0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加强电力需求侧管理，提升工业电气化水平</a:t>
            </a:r>
            <a:r>
              <a:rPr lang="zh-CN" altLang="en-US" sz="1200" b="1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</a:rPr>
              <a:t>。并明确提出要推动钢铁行业、有色金属行业、建材行业、石化化工行业碳达峰，表示将采取强有力措施，对“两高”项目实行清单管理、分类处置、动态监控。</a:t>
            </a:r>
            <a:endParaRPr lang="en-US" altLang="zh-CN" sz="1200" b="1" dirty="0">
              <a:solidFill>
                <a:schemeClr val="bg1"/>
              </a:solidFill>
              <a:latin typeface="阿里巴巴普惠体 3.0 75 SemiBold" panose="00020600040101010101" pitchFamily="18" charset="-122"/>
              <a:ea typeface="阿里巴巴普惠体 3.0 75 SemiBold" panose="00020600040101010101" pitchFamily="18" charset="-122"/>
              <a:cs typeface="阿里巴巴普惠体 3.0 75 SemiBold" panose="00020600040101010101" pitchFamily="18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200" b="1" dirty="0">
              <a:solidFill>
                <a:schemeClr val="bg1"/>
              </a:solidFill>
              <a:ea typeface="阿里巴巴普惠体 3.0 75 SemiBold" panose="00020600040101010101" pitchFamily="18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zh-CN" sz="1200" b="1" dirty="0">
                <a:solidFill>
                  <a:schemeClr val="bg1"/>
                </a:solidFill>
                <a:ea typeface="阿里巴巴普惠体 3.0 75 SemiBold" panose="00020600040101010101" pitchFamily="18" charset="-122"/>
              </a:rPr>
              <a:t>《煤炭行业零碳工厂建设指南》更是明确要求：</a:t>
            </a:r>
            <a:r>
              <a:rPr lang="zh-CN" altLang="en-US" sz="1200" b="1" dirty="0">
                <a:solidFill>
                  <a:schemeClr val="bg1"/>
                </a:solidFill>
                <a:ea typeface="阿里巴巴普惠体 3.0 75 SemiBold" panose="00020600040101010101" pitchFamily="18" charset="-122"/>
              </a:rPr>
              <a:t>①</a:t>
            </a:r>
            <a:r>
              <a:rPr lang="zh-CN" altLang="zh-CN" sz="1200" b="1" dirty="0">
                <a:solidFill>
                  <a:schemeClr val="bg1"/>
                </a:solidFill>
                <a:ea typeface="阿里巴巴普惠体 3.0 75 SemiBold" panose="00020600040101010101" pitchFamily="18" charset="-122"/>
              </a:rPr>
              <a:t>年吞吐量超100万吨的煤棚必须配套光伏储能设施；</a:t>
            </a:r>
            <a:r>
              <a:rPr lang="zh-CN" altLang="en-US" sz="1200" b="1" dirty="0">
                <a:solidFill>
                  <a:schemeClr val="bg1"/>
                </a:solidFill>
                <a:ea typeface="阿里巴巴普惠体 3.0 75 SemiBold" panose="00020600040101010101" pitchFamily="18" charset="-122"/>
              </a:rPr>
              <a:t>②</a:t>
            </a:r>
            <a:r>
              <a:rPr lang="zh-CN" altLang="zh-CN" sz="1200" b="1" dirty="0">
                <a:solidFill>
                  <a:schemeClr val="bg1"/>
                </a:solidFill>
                <a:ea typeface="阿里巴巴普惠体 3.0 75 SemiBold" panose="00020600040101010101" pitchFamily="18" charset="-122"/>
              </a:rPr>
              <a:t>长三角等重点区域，要求存量煤棚在2026年前完成光伏覆盖率≥40%的改造，并纳入环保动态考核。</a:t>
            </a:r>
          </a:p>
        </p:txBody>
      </p:sp>
      <p:sp>
        <p:nvSpPr>
          <p:cNvPr id="9" name="Slide 4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489942" y="1474124"/>
            <a:ext cx="1074420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800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碳达峰</a:t>
            </a:r>
            <a:r>
              <a:rPr lang="zh-CN" altLang="en-US" sz="2800" b="1" dirty="0">
                <a:solidFill>
                  <a:srgbClr val="F4FAF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的目标与</a:t>
            </a:r>
            <a:r>
              <a:rPr lang="zh-CN" altLang="en-US" sz="2800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碳中和</a:t>
            </a:r>
            <a:r>
              <a:rPr lang="zh-CN" altLang="en-US" sz="2800" b="1" dirty="0">
                <a:solidFill>
                  <a:srgbClr val="F4FAF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的愿景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9786F6E-E14F-F858-1FCA-B721785947F0}"/>
              </a:ext>
            </a:extLst>
          </p:cNvPr>
          <p:cNvSpPr txBox="1"/>
          <p:nvPr/>
        </p:nvSpPr>
        <p:spPr>
          <a:xfrm>
            <a:off x="1725133" y="5868902"/>
            <a:ext cx="8273818" cy="801758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zh-CN" sz="2000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rPr>
              <a:t>每一座工厂、每一个园区、每一座煤棚，都不再是能源的单纯消费者，而必须成为绿色电力的生产者。</a:t>
            </a:r>
            <a:endParaRPr lang="zh-CN" altLang="en-US" sz="2000" b="1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山坡上的建筑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r="16097" b="1631"/>
          <a:stretch>
            <a:fillRect/>
          </a:stretch>
        </p:blipFill>
        <p:spPr>
          <a:xfrm>
            <a:off x="0" y="-3078"/>
            <a:ext cx="12192000" cy="6861078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14733" y="-3079"/>
            <a:ext cx="12192000" cy="6861077"/>
          </a:xfrm>
          <a:prstGeom prst="rect">
            <a:avLst/>
          </a:prstGeom>
          <a:gradFill>
            <a:gsLst>
              <a:gs pos="0">
                <a:schemeClr val="tx1">
                  <a:alpha val="64000"/>
                </a:schemeClr>
              </a:gs>
              <a:gs pos="56000">
                <a:schemeClr val="tx1">
                  <a:lumMod val="65000"/>
                  <a:lumOff val="35000"/>
                  <a:alpha val="0"/>
                </a:schemeClr>
              </a:gs>
              <a:gs pos="100000">
                <a:schemeClr val="tx1"/>
              </a:gs>
            </a:gsLst>
            <a:lin ang="5400000" scaled="1"/>
          </a:gra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-7367" y="-3079"/>
            <a:ext cx="12206733" cy="6857999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355" name="文本框 354"/>
          <p:cNvSpPr txBox="1"/>
          <p:nvPr/>
        </p:nvSpPr>
        <p:spPr>
          <a:xfrm>
            <a:off x="826546" y="5928847"/>
            <a:ext cx="11061891" cy="39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中国大型火力发电厂至少在</a:t>
            </a:r>
            <a:r>
              <a:rPr lang="zh-CN" alt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3000座以上</a:t>
            </a:r>
            <a:r>
              <a:rPr lang="zh-CN" altLang="en-US" sz="1600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，炼钢厂超过</a:t>
            </a:r>
            <a:r>
              <a:rPr lang="en-US" altLang="zh-CN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1000</a:t>
            </a:r>
            <a:r>
              <a:rPr lang="zh-CN" alt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家</a:t>
            </a:r>
            <a:r>
              <a:rPr lang="zh-CN" altLang="en-US" sz="1600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，共有存量煤棚总数超过</a:t>
            </a:r>
            <a:r>
              <a:rPr lang="zh-CN" altLang="en-US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6000</a:t>
            </a:r>
            <a:r>
              <a:rPr lang="zh-CN" alt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座</a:t>
            </a:r>
            <a:r>
              <a:rPr lang="zh-CN" altLang="en-US" sz="1600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，同时每年新增超过</a:t>
            </a:r>
            <a:r>
              <a:rPr lang="en-US" altLang="zh-CN" sz="16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100</a:t>
            </a:r>
            <a:r>
              <a:rPr lang="zh-CN" altLang="en-US" sz="1600" dirty="0">
                <a:solidFill>
                  <a:schemeClr val="accent1">
                    <a:lumMod val="40000"/>
                    <a:lumOff val="60000"/>
                  </a:schemeClr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座</a:t>
            </a:r>
            <a:r>
              <a:rPr lang="zh-CN" altLang="en-US" sz="1600" dirty="0">
                <a:solidFill>
                  <a:schemeClr val="bg1"/>
                </a:solidFill>
                <a:latin typeface="阿里巴巴普惠体 3.0 75 SemiBold" panose="00020600040101010101" pitchFamily="18" charset="-122"/>
                <a:ea typeface="阿里巴巴普惠体 3.0 75 SemiBold" panose="00020600040101010101" pitchFamily="18" charset="-122"/>
                <a:cs typeface="阿里巴巴普惠体 3.0 75 SemiBold" panose="00020600040101010101" pitchFamily="18" charset="-122"/>
                <a:sym typeface="+mn-ea"/>
              </a:rPr>
              <a:t>。</a:t>
            </a:r>
          </a:p>
        </p:txBody>
      </p:sp>
      <p:sp>
        <p:nvSpPr>
          <p:cNvPr id="2" name="文本占位符 2"/>
          <p:cNvSpPr txBox="1"/>
          <p:nvPr/>
        </p:nvSpPr>
        <p:spPr>
          <a:xfrm>
            <a:off x="4524375" y="1161546"/>
            <a:ext cx="3331170" cy="775857"/>
          </a:xfrm>
          <a:prstGeom prst="rect">
            <a:avLst/>
          </a:prstGeom>
          <a:noFill/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5400" b="1" dirty="0">
                <a:gradFill>
                  <a:gsLst>
                    <a:gs pos="5000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  <a:cs typeface="阿里巴巴普惠体 3.0 75 SemiBold" panose="00020600040101010101" pitchFamily="18" charset="-122"/>
              </a:rPr>
              <a:t>市场空间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555037" y="3432937"/>
            <a:ext cx="8660080" cy="368856"/>
            <a:chOff x="1556498" y="2264537"/>
            <a:chExt cx="8660080" cy="368856"/>
          </a:xfrm>
        </p:grpSpPr>
        <p:sp>
          <p:nvSpPr>
            <p:cNvPr id="33" name="TextBox 26"/>
            <p:cNvSpPr txBox="1"/>
            <p:nvPr/>
          </p:nvSpPr>
          <p:spPr>
            <a:xfrm>
              <a:off x="1556498" y="2279825"/>
              <a:ext cx="1774602" cy="353568"/>
            </a:xfrm>
            <a:prstGeom prst="rect">
              <a:avLst/>
            </a:prstGeom>
            <a:noFill/>
          </p:spPr>
          <p:txBody>
            <a:bodyPr wrap="none" lIns="0" tIns="0" rIns="0" bIns="0"/>
            <a:lstStyle>
              <a:defPPr>
                <a:defRPr lang="zh-CN"/>
              </a:defPPr>
              <a:lvl1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2000" b="1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存量煤棚规模</a:t>
              </a:r>
            </a:p>
          </p:txBody>
        </p:sp>
        <p:sp>
          <p:nvSpPr>
            <p:cNvPr id="34" name="TextBox 27"/>
            <p:cNvSpPr txBox="1"/>
            <p:nvPr/>
          </p:nvSpPr>
          <p:spPr>
            <a:xfrm>
              <a:off x="5424740" y="2295875"/>
              <a:ext cx="1421415" cy="321468"/>
            </a:xfrm>
            <a:prstGeom prst="rect">
              <a:avLst/>
            </a:prstGeom>
            <a:noFill/>
          </p:spPr>
          <p:txBody>
            <a:bodyPr wrap="none" lIns="0" tIns="0" rIns="0" bIns="0"/>
            <a:lstStyle>
              <a:defPPr>
                <a:defRPr lang="zh-CN"/>
              </a:defPPr>
              <a:lvl1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2000" b="1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渗透率</a:t>
              </a:r>
              <a:endParaRPr dirty="0"/>
            </a:p>
          </p:txBody>
        </p:sp>
        <p:sp>
          <p:nvSpPr>
            <p:cNvPr id="35" name="TextBox 28"/>
            <p:cNvSpPr txBox="1"/>
            <p:nvPr/>
          </p:nvSpPr>
          <p:spPr>
            <a:xfrm>
              <a:off x="9351994" y="2264537"/>
              <a:ext cx="864584" cy="321468"/>
            </a:xfrm>
            <a:prstGeom prst="rect">
              <a:avLst/>
            </a:prstGeom>
            <a:noFill/>
          </p:spPr>
          <p:txBody>
            <a:bodyPr wrap="none" lIns="0" tIns="0" rIns="0" bIns="0"/>
            <a:lstStyle>
              <a:defPPr>
                <a:defRPr lang="zh-CN"/>
              </a:defPPr>
              <a:lvl1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2000" b="1"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74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dirty="0"/>
                <a:t>装机量</a:t>
              </a:r>
              <a:endParaRPr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06284" y="2621026"/>
            <a:ext cx="10435180" cy="675259"/>
            <a:chOff x="1007745" y="1490726"/>
            <a:chExt cx="10435180" cy="675259"/>
          </a:xfrm>
        </p:grpSpPr>
        <p:sp>
          <p:nvSpPr>
            <p:cNvPr id="31" name="TextBox 24"/>
            <p:cNvSpPr txBox="1"/>
            <p:nvPr/>
          </p:nvSpPr>
          <p:spPr>
            <a:xfrm>
              <a:off x="5279581" y="1490726"/>
              <a:ext cx="1746854" cy="675132"/>
            </a:xfrm>
            <a:prstGeom prst="rect">
              <a:avLst/>
            </a:prstGeom>
            <a:noFill/>
          </p:spPr>
          <p:txBody>
            <a:bodyPr wrap="none" lIns="0" tIns="0" rIns="0" bIns="0"/>
            <a:lstStyle>
              <a:defPPr>
                <a:defRPr lang="zh-CN"/>
              </a:defPPr>
              <a:lvl1pPr>
                <a:lnSpc>
                  <a:spcPct val="104000"/>
                </a:lnSpc>
                <a:spcBef>
                  <a:spcPct val="20000"/>
                </a:spcBef>
                <a:spcAft>
                  <a:spcPts val="0"/>
                </a:spcAft>
                <a:defRPr sz="5400" b="1" i="0">
                  <a:gradFill>
                    <a:gsLst>
                      <a:gs pos="50000">
                        <a:schemeClr val="bg1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0">
                        <a:schemeClr val="bg1"/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atin typeface="钉钉进步体" panose="00020600040101010101" pitchFamily="18" charset="-122"/>
                  <a:ea typeface="钉钉进步体" panose="00020600040101010101" pitchFamily="18" charset="-122"/>
                  <a:cs typeface="阿里巴巴普惠体 3.0 75 SemiBold" panose="00020600040101010101" pitchFamily="18" charset="-122"/>
                </a:defRPr>
              </a:lvl1pPr>
            </a:lstStyle>
            <a:p>
              <a:r>
                <a:rPr lang="en-US" dirty="0"/>
                <a:t>30%</a:t>
              </a:r>
              <a:endParaRPr dirty="0"/>
            </a:p>
          </p:txBody>
        </p:sp>
        <p:sp>
          <p:nvSpPr>
            <p:cNvPr id="32" name="TextBox 25"/>
            <p:cNvSpPr txBox="1"/>
            <p:nvPr/>
          </p:nvSpPr>
          <p:spPr>
            <a:xfrm>
              <a:off x="8406066" y="1490726"/>
              <a:ext cx="3036859" cy="675132"/>
            </a:xfrm>
            <a:prstGeom prst="rect">
              <a:avLst/>
            </a:prstGeom>
            <a:noFill/>
          </p:spPr>
          <p:txBody>
            <a:bodyPr wrap="none" lIns="0" tIns="0" rIns="0" bIns="0"/>
            <a:lstStyle>
              <a:defPPr>
                <a:defRPr lang="zh-CN"/>
              </a:defPPr>
              <a:lvl1pPr>
                <a:lnSpc>
                  <a:spcPct val="104000"/>
                </a:lnSpc>
                <a:spcBef>
                  <a:spcPct val="20000"/>
                </a:spcBef>
                <a:spcAft>
                  <a:spcPts val="0"/>
                </a:spcAft>
                <a:defRPr sz="5400" b="1" i="0">
                  <a:gradFill>
                    <a:gsLst>
                      <a:gs pos="50000">
                        <a:schemeClr val="bg1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0">
                        <a:schemeClr val="bg1"/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atin typeface="钉钉进步体" panose="00020600040101010101" pitchFamily="18" charset="-122"/>
                  <a:ea typeface="钉钉进步体" panose="00020600040101010101" pitchFamily="18" charset="-122"/>
                  <a:cs typeface="阿里巴巴普惠体 3.0 75 SemiBold" panose="00020600040101010101" pitchFamily="18" charset="-122"/>
                </a:defRPr>
              </a:lvl1pPr>
            </a:lstStyle>
            <a:p>
              <a:r>
                <a:rPr lang="en-US" dirty="0"/>
                <a:t>6.0GW</a:t>
              </a:r>
              <a:endParaRPr dirty="0"/>
            </a:p>
          </p:txBody>
        </p:sp>
        <p:sp>
          <p:nvSpPr>
            <p:cNvPr id="45" name="TextBox 24"/>
            <p:cNvSpPr txBox="1"/>
            <p:nvPr/>
          </p:nvSpPr>
          <p:spPr>
            <a:xfrm>
              <a:off x="1007745" y="1525270"/>
              <a:ext cx="3099708" cy="640715"/>
            </a:xfrm>
            <a:prstGeom prst="rect">
              <a:avLst/>
            </a:prstGeom>
            <a:noFill/>
          </p:spPr>
          <p:txBody>
            <a:bodyPr wrap="none" lIns="0" tIns="0" rIns="0" bIns="0"/>
            <a:lstStyle>
              <a:defPPr>
                <a:defRPr lang="zh-CN"/>
              </a:defPPr>
              <a:lvl1pPr>
                <a:lnSpc>
                  <a:spcPct val="104000"/>
                </a:lnSpc>
                <a:spcBef>
                  <a:spcPct val="20000"/>
                </a:spcBef>
                <a:spcAft>
                  <a:spcPts val="0"/>
                </a:spcAft>
                <a:defRPr sz="5400" b="1" i="0">
                  <a:gradFill>
                    <a:gsLst>
                      <a:gs pos="50000">
                        <a:schemeClr val="bg1"/>
                      </a:gs>
                      <a:gs pos="100000">
                        <a:schemeClr val="accent1">
                          <a:lumMod val="75000"/>
                        </a:schemeClr>
                      </a:gs>
                      <a:gs pos="0">
                        <a:schemeClr val="bg1"/>
                      </a:gs>
                      <a:gs pos="100000">
                        <a:schemeClr val="accent1">
                          <a:lumMod val="60000"/>
                          <a:lumOff val="40000"/>
                        </a:schemeClr>
                      </a:gs>
                    </a:gsLst>
                    <a:lin ang="5400000" scaled="1"/>
                  </a:gradFill>
                  <a:latin typeface="钉钉进步体" panose="00020600040101010101" pitchFamily="18" charset="-122"/>
                  <a:ea typeface="钉钉进步体" panose="00020600040101010101" pitchFamily="18" charset="-122"/>
                  <a:cs typeface="阿里巴巴普惠体 3.0 75 SemiBold" panose="00020600040101010101" pitchFamily="18" charset="-122"/>
                </a:defRPr>
              </a:lvl1pPr>
            </a:lstStyle>
            <a:p>
              <a:r>
                <a:rPr lang="en-US" dirty="0"/>
                <a:t>6</a:t>
              </a:r>
              <a:r>
                <a:rPr dirty="0"/>
                <a:t>000+座</a:t>
              </a:r>
            </a:p>
          </p:txBody>
        </p:sp>
      </p:grpSp>
      <p:sp>
        <p:nvSpPr>
          <p:cNvPr id="47" name="TextBox 38"/>
          <p:cNvSpPr txBox="1"/>
          <p:nvPr/>
        </p:nvSpPr>
        <p:spPr>
          <a:xfrm>
            <a:off x="3865434" y="5493940"/>
            <a:ext cx="4431665" cy="552450"/>
          </a:xfrm>
          <a:prstGeom prst="rect">
            <a:avLst/>
          </a:prstGeom>
          <a:noFill/>
        </p:spPr>
        <p:txBody>
          <a:bodyPr wrap="none" lIns="0" tIns="0" rIns="0" bIns="0"/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i="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三大煤炭大省：山西</a:t>
            </a:r>
            <a:r>
              <a:rPr lang="en-US" altLang="zh-CN" sz="2400" b="1" i="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</a:t>
            </a:r>
            <a:r>
              <a:rPr lang="zh-CN" altLang="en-US" sz="2400" b="1" i="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陕西</a:t>
            </a:r>
            <a:r>
              <a:rPr lang="en-US" altLang="zh-CN" sz="2400" b="1" i="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</a:t>
            </a:r>
            <a:r>
              <a:rPr lang="zh-CN" altLang="en-US" sz="2400" b="1" i="0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内蒙古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4524375" y="2621026"/>
            <a:ext cx="0" cy="9699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7656195" y="2621026"/>
            <a:ext cx="0" cy="96999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2192000" y="845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9 element 1"/>
          <p:cNvSpPr/>
          <p:nvPr/>
        </p:nvSpPr>
        <p:spPr>
          <a:xfrm>
            <a:off x="361950" y="2088492"/>
            <a:ext cx="2762250" cy="3903572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lide 9 element 1"/>
          <p:cNvSpPr/>
          <p:nvPr/>
        </p:nvSpPr>
        <p:spPr>
          <a:xfrm>
            <a:off x="3239292" y="2088492"/>
            <a:ext cx="2762250" cy="3903572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Slide 9 element 1"/>
          <p:cNvSpPr/>
          <p:nvPr/>
        </p:nvSpPr>
        <p:spPr>
          <a:xfrm>
            <a:off x="6116634" y="2088492"/>
            <a:ext cx="2762250" cy="3903572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lide 9 element 1"/>
          <p:cNvSpPr/>
          <p:nvPr/>
        </p:nvSpPr>
        <p:spPr>
          <a:xfrm>
            <a:off x="8993976" y="2088492"/>
            <a:ext cx="2762250" cy="3903572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文本占位符 2"/>
          <p:cNvSpPr txBox="1"/>
          <p:nvPr/>
        </p:nvSpPr>
        <p:spPr>
          <a:xfrm>
            <a:off x="449138" y="536930"/>
            <a:ext cx="3901882" cy="526378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煤棚的痛点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9138" y="1128942"/>
            <a:ext cx="38409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大跨度、低荷载</a:t>
            </a:r>
            <a:r>
              <a:rPr lang="zh-CN" altLang="en-US" sz="1800" b="1" dirty="0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的四种极限挑战</a:t>
            </a:r>
            <a:endParaRPr lang="zh-CN" altLang="en-US" sz="1800" b="1" dirty="0">
              <a:solidFill>
                <a:srgbClr val="A6F0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445540" y="4040278"/>
            <a:ext cx="1966595" cy="546735"/>
          </a:xfrm>
          <a:prstGeom prst="rect">
            <a:avLst/>
          </a:prstGeom>
          <a:noFill/>
        </p:spPr>
        <p:txBody>
          <a:bodyPr wrap="none" lIns="0" tIns="0" rIns="0" bIns="0"/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defRPr>
            </a:lvl1pPr>
          </a:lstStyle>
          <a:p>
            <a:r>
              <a:rPr lang="zh-CN" altLang="en-US" dirty="0"/>
              <a:t>防水薄弱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9086058" y="4040277"/>
            <a:ext cx="1995170" cy="546735"/>
          </a:xfrm>
          <a:prstGeom prst="rect">
            <a:avLst/>
          </a:prstGeom>
          <a:noFill/>
        </p:spPr>
        <p:txBody>
          <a:bodyPr wrap="none" lIns="0" tIns="0" rIns="0" bIns="0"/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defRPr>
            </a:lvl1pPr>
          </a:lstStyle>
          <a:p>
            <a:r>
              <a:rPr lang="zh-CN" altLang="en-US" dirty="0"/>
              <a:t>运维困难</a:t>
            </a:r>
          </a:p>
        </p:txBody>
      </p:sp>
      <p:sp>
        <p:nvSpPr>
          <p:cNvPr id="24" name="TextBox 11"/>
          <p:cNvSpPr txBox="1"/>
          <p:nvPr/>
        </p:nvSpPr>
        <p:spPr>
          <a:xfrm>
            <a:off x="656433" y="4040278"/>
            <a:ext cx="1995805" cy="578485"/>
          </a:xfrm>
          <a:prstGeom prst="rect">
            <a:avLst/>
          </a:prstGeom>
          <a:noFill/>
        </p:spPr>
        <p:txBody>
          <a:bodyPr wrap="none" lIns="0" tIns="0" rIns="0" bIns="0"/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defRPr>
            </a:lvl1pPr>
          </a:lstStyle>
          <a:p>
            <a:r>
              <a:rPr lang="zh-CN" altLang="en-US" dirty="0"/>
              <a:t>荷载超限</a:t>
            </a:r>
          </a:p>
        </p:txBody>
      </p:sp>
      <p:sp>
        <p:nvSpPr>
          <p:cNvPr id="25" name="TextBox 12"/>
          <p:cNvSpPr txBox="1"/>
          <p:nvPr/>
        </p:nvSpPr>
        <p:spPr>
          <a:xfrm>
            <a:off x="6227841" y="4040276"/>
            <a:ext cx="1995170" cy="546735"/>
          </a:xfrm>
          <a:prstGeom prst="rect">
            <a:avLst/>
          </a:prstGeom>
          <a:noFill/>
        </p:spPr>
        <p:txBody>
          <a:bodyPr wrap="none" lIns="0" tIns="0" rIns="0" bIns="0"/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defRPr>
            </a:lvl1pPr>
          </a:lstStyle>
          <a:p>
            <a:r>
              <a:rPr lang="zh-CN" altLang="en-US" dirty="0"/>
              <a:t>弧面适配</a:t>
            </a:r>
            <a:endParaRPr dirty="0"/>
          </a:p>
        </p:txBody>
      </p:sp>
      <p:pic>
        <p:nvPicPr>
          <p:cNvPr id="27" name="图片 26" descr="雪地上的船&#10;&#10;中度可信度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50" r="14447"/>
          <a:stretch>
            <a:fillRect/>
          </a:stretch>
        </p:blipFill>
        <p:spPr>
          <a:xfrm>
            <a:off x="361949" y="2088492"/>
            <a:ext cx="2762249" cy="1576141"/>
          </a:xfrm>
          <a:prstGeom prst="rect">
            <a:avLst/>
          </a:prstGeom>
        </p:spPr>
      </p:pic>
      <p:pic>
        <p:nvPicPr>
          <p:cNvPr id="29" name="图片 28" descr="建筑的摆设布局&#10;&#10;中度可信度描述已自动生成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4"/>
          <a:stretch>
            <a:fillRect/>
          </a:stretch>
        </p:blipFill>
        <p:spPr>
          <a:xfrm>
            <a:off x="3239290" y="2088492"/>
            <a:ext cx="2762250" cy="1576141"/>
          </a:xfrm>
          <a:prstGeom prst="rect">
            <a:avLst/>
          </a:prstGeom>
        </p:spPr>
      </p:pic>
      <p:pic>
        <p:nvPicPr>
          <p:cNvPr id="31" name="图片 30" descr="玩滑板的人&#10;&#10;低可信度描述已自动生成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22"/>
          <a:stretch>
            <a:fillRect/>
          </a:stretch>
        </p:blipFill>
        <p:spPr>
          <a:xfrm>
            <a:off x="6116630" y="2088493"/>
            <a:ext cx="2762250" cy="157614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512932" y="4532743"/>
            <a:ext cx="2170499" cy="1156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0" i="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传统光伏加支架</a:t>
            </a:r>
            <a:r>
              <a:rPr lang="en-US" altLang="zh-CN" sz="1600" b="0" i="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20-</a:t>
            </a:r>
            <a:r>
              <a:rPr lang="en-US" altLang="zh-CN" sz="160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30kg</a:t>
            </a:r>
            <a:r>
              <a:rPr lang="zh-CN" altLang="en-US" sz="160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每平方米</a:t>
            </a:r>
            <a:r>
              <a:rPr lang="en-US" altLang="zh-CN" sz="160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,</a:t>
            </a:r>
            <a:endParaRPr lang="zh-CN" altLang="en-US" sz="1600" dirty="0">
              <a:solidFill>
                <a:srgbClr val="FEFEFE"/>
              </a:solidFill>
              <a:latin typeface="阿里巴巴普惠体 2.0 65 Medium" panose="00020600040101010101" pitchFamily="18" charset="-122"/>
              <a:ea typeface="阿里巴巴普惠体 2.0 65 Medium" panose="00020600040101010101" pitchFamily="18" charset="-122"/>
              <a:cs typeface="阿里巴巴普惠体 2.0 65 Medium" panose="00020600040101010101" pitchFamily="18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煤棚承载力不足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334626" y="4532743"/>
            <a:ext cx="2170499" cy="787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0" i="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穿孔固定破坏屋面</a:t>
            </a:r>
          </a:p>
          <a:p>
            <a:pPr marL="1905">
              <a:lnSpc>
                <a:spcPct val="150000"/>
              </a:lnSpc>
            </a:pPr>
            <a:r>
              <a:rPr lang="zh-CN" altLang="en-US" sz="160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完整性</a:t>
            </a:r>
            <a:r>
              <a:rPr lang="en-US" altLang="zh-CN" sz="160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,</a:t>
            </a:r>
            <a:r>
              <a:rPr lang="zh-CN" altLang="en-US" sz="160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渗漏风险高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158195" y="4532743"/>
            <a:ext cx="2170499" cy="787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0" i="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弧形异形屋面</a:t>
            </a:r>
            <a:r>
              <a:rPr lang="en-US" altLang="zh-CN" sz="1600" b="0" i="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,</a:t>
            </a:r>
            <a:r>
              <a:rPr lang="zh-CN" altLang="en-US" sz="160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标准组件无法贴合安装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993968" y="4531804"/>
            <a:ext cx="2170499" cy="1156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b="0" i="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高温高腐蚀环境</a:t>
            </a:r>
            <a:r>
              <a:rPr lang="en-US" altLang="zh-CN" sz="1600" b="0" i="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,</a:t>
            </a:r>
            <a:endParaRPr lang="zh-CN" altLang="en-US" sz="1600" b="0" i="0" dirty="0">
              <a:solidFill>
                <a:srgbClr val="FEFEFE"/>
              </a:solidFill>
              <a:latin typeface="阿里巴巴普惠体 2.0 65 Medium" panose="00020600040101010101" pitchFamily="18" charset="-122"/>
              <a:ea typeface="阿里巴巴普惠体 2.0 65 Medium" panose="00020600040101010101" pitchFamily="18" charset="-122"/>
              <a:cs typeface="阿里巴巴普惠体 2.0 65 Medium" panose="00020600040101010101" pitchFamily="18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rgbClr val="FEFEFE"/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设备故障率高维护成本大</a:t>
            </a:r>
          </a:p>
        </p:txBody>
      </p:sp>
      <p:pic>
        <p:nvPicPr>
          <p:cNvPr id="39" name="图片 38" descr="玩滑板的男人&#10;&#10;低可信度描述已自动生成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84"/>
          <a:stretch>
            <a:fillRect/>
          </a:stretch>
        </p:blipFill>
        <p:spPr>
          <a:xfrm>
            <a:off x="8993968" y="2088492"/>
            <a:ext cx="2762250" cy="1591494"/>
          </a:xfrm>
          <a:prstGeom prst="rect">
            <a:avLst/>
          </a:prstGeom>
        </p:spPr>
      </p:pic>
      <p:sp>
        <p:nvSpPr>
          <p:cNvPr id="40" name="Slide 9 element 33" title="artifact-meta:{&quot;allowOverlapReason&quot;:&quot;Editable text intentionally layered over the original designed panels.&quot;}"/>
          <p:cNvSpPr txBox="1"/>
          <p:nvPr/>
        </p:nvSpPr>
        <p:spPr>
          <a:xfrm>
            <a:off x="361949" y="6173704"/>
            <a:ext cx="5796245" cy="1672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1350"/>
              </a:lnSpc>
            </a:pPr>
            <a:r>
              <a:rPr lang="zh-CN" alt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传统光伏太重、打孔破坏防水；轻质组件，让低荷载屋面、大跨度屋面也能安全上绿电。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7 element 7">
            <a:extLst>
              <a:ext uri="{FF2B5EF4-FFF2-40B4-BE49-F238E27FC236}">
                <a16:creationId xmlns:a16="http://schemas.microsoft.com/office/drawing/2014/main" id="{C7BBBCB2-5333-41C5-B6D9-D20E94B80A9C}"/>
              </a:ext>
            </a:extLst>
          </p:cNvPr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7235224" y="2182814"/>
            <a:ext cx="2241925" cy="3601536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  <a:prstDash val="solid"/>
          </a:ln>
        </p:spPr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Slide 7 element 1">
            <a:extLst>
              <a:ext uri="{FF2B5EF4-FFF2-40B4-BE49-F238E27FC236}">
                <a16:creationId xmlns:a16="http://schemas.microsoft.com/office/drawing/2014/main" id="{851542DB-4454-E907-F2D3-2C5A1D9FE282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92951" y="2182814"/>
            <a:ext cx="2241925" cy="3601536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  <a:prstDash val="solid"/>
          </a:ln>
        </p:spPr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4" name="Slide 7 element 7">
            <a:extLst>
              <a:ext uri="{FF2B5EF4-FFF2-40B4-BE49-F238E27FC236}">
                <a16:creationId xmlns:a16="http://schemas.microsoft.com/office/drawing/2014/main" id="{ED3177B9-1307-7512-1FC6-1DC667584BCA}"/>
              </a:ext>
            </a:extLst>
          </p:cNvPr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9514149" y="2182814"/>
            <a:ext cx="2241925" cy="3601536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  <a:prstDash val="solid"/>
          </a:ln>
        </p:spPr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8" name="Slide 7 element 3">
            <a:extLst>
              <a:ext uri="{FF2B5EF4-FFF2-40B4-BE49-F238E27FC236}">
                <a16:creationId xmlns:a16="http://schemas.microsoft.com/office/drawing/2014/main" id="{09407EE0-38A7-DAB3-E688-8503D13E5212}"/>
              </a:ext>
            </a:extLst>
          </p:cNvPr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2677372" y="2182814"/>
            <a:ext cx="2241925" cy="3601536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  <a:prstDash val="solid"/>
          </a:ln>
        </p:spPr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Slide 7 element 5">
            <a:extLst>
              <a:ext uri="{FF2B5EF4-FFF2-40B4-BE49-F238E27FC236}">
                <a16:creationId xmlns:a16="http://schemas.microsoft.com/office/drawing/2014/main" id="{0EB37A95-4B66-F55F-297B-5590E0B86C78}"/>
              </a:ext>
            </a:extLst>
          </p:cNvPr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4956298" y="2182814"/>
            <a:ext cx="2241925" cy="3601536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  <a:prstDash val="solid"/>
          </a:ln>
        </p:spPr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object 3">
            <a:extLst>
              <a:ext uri="{FF2B5EF4-FFF2-40B4-BE49-F238E27FC236}">
                <a16:creationId xmlns:a16="http://schemas.microsoft.com/office/drawing/2014/main" id="{7D67AE0E-6E04-7467-6885-306B0BFF3AB0}"/>
              </a:ext>
            </a:extLst>
          </p:cNvPr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705386" y="5353911"/>
            <a:ext cx="1526999" cy="235962"/>
          </a:xfrm>
          <a:prstGeom prst="rect">
            <a:avLst/>
          </a:prstGeom>
        </p:spPr>
        <p:txBody>
          <a:bodyPr vert="horz" wrap="square" lIns="0" tIns="20320" rIns="0" bIns="0">
            <a:spAutoFit/>
          </a:bodyPr>
          <a:lstStyle>
            <a:lvl1pPr algn="ctr" defTabSz="9144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16933">
              <a:spcBef>
                <a:spcPts val="160"/>
              </a:spcBef>
            </a:pPr>
            <a:r>
              <a:rPr lang="zh-CN" altLang="zh-CN" sz="14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5400000" scaled="1"/>
                </a:gradFill>
                <a:latin typeface="钉钉进步体" panose="00020600040101010101" charset="-122"/>
                <a:ea typeface="钉钉进步体" panose="00020600040101010101" charset="-122"/>
              </a:rPr>
              <a:t>材料与荷载安全</a:t>
            </a:r>
            <a:endParaRPr sz="1400" dirty="0">
              <a:gradFill>
                <a:gsLst>
                  <a:gs pos="0">
                    <a:schemeClr val="bg1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</a:gradFill>
              <a:latin typeface="钉钉进步体" panose="00020600040101010101" charset="-122"/>
              <a:ea typeface="钉钉进步体" panose="00020600040101010101" charset="-122"/>
            </a:endParaRPr>
          </a:p>
        </p:txBody>
      </p:sp>
      <p:sp>
        <p:nvSpPr>
          <p:cNvPr id="44" name="object 3">
            <a:extLst>
              <a:ext uri="{FF2B5EF4-FFF2-40B4-BE49-F238E27FC236}">
                <a16:creationId xmlns:a16="http://schemas.microsoft.com/office/drawing/2014/main" id="{3E3ADF50-DC7B-6CA0-5F86-A5ABD00FCDD3}"/>
              </a:ext>
            </a:extLst>
          </p:cNvPr>
          <p:cNvSpPr>
            <a:spLocks noGrp="1"/>
          </p:cNvSpPr>
          <p:nvPr>
            <p:custDataLst>
              <p:tags r:id="rId7"/>
            </p:custDataLst>
          </p:nvPr>
        </p:nvSpPr>
        <p:spPr>
          <a:xfrm>
            <a:off x="5360948" y="5353911"/>
            <a:ext cx="1461292" cy="235962"/>
          </a:xfrm>
          <a:prstGeom prst="rect">
            <a:avLst/>
          </a:prstGeom>
        </p:spPr>
        <p:txBody>
          <a:bodyPr vert="horz" wrap="square" lIns="0" tIns="20320" rIns="0" bIns="0">
            <a:spAutoFit/>
          </a:bodyPr>
          <a:lstStyle>
            <a:lvl1pPr algn="ctr" defTabSz="9144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16933">
              <a:spcBef>
                <a:spcPts val="160"/>
              </a:spcBef>
            </a:pPr>
            <a:r>
              <a:rPr lang="zh-CN" altLang="zh-CN" sz="14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5400000" scaled="1"/>
                </a:gradFill>
                <a:latin typeface="钉钉进步体" panose="00020600040101010101" charset="-122"/>
                <a:ea typeface="钉钉进步体" panose="00020600040101010101" charset="-122"/>
              </a:rPr>
              <a:t>防火与散热安全</a:t>
            </a:r>
            <a:endParaRPr sz="1400" dirty="0">
              <a:gradFill>
                <a:gsLst>
                  <a:gs pos="0">
                    <a:schemeClr val="bg1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</a:gradFill>
              <a:latin typeface="钉钉进步体" panose="00020600040101010101" charset="-122"/>
              <a:ea typeface="钉钉进步体" panose="00020600040101010101" charset="-122"/>
            </a:endParaRPr>
          </a:p>
        </p:txBody>
      </p:sp>
      <p:sp>
        <p:nvSpPr>
          <p:cNvPr id="50" name="object 3">
            <a:extLst>
              <a:ext uri="{FF2B5EF4-FFF2-40B4-BE49-F238E27FC236}">
                <a16:creationId xmlns:a16="http://schemas.microsoft.com/office/drawing/2014/main" id="{6CCB7EAD-C34A-7242-866F-F50E9F018990}"/>
              </a:ext>
            </a:extLst>
          </p:cNvPr>
          <p:cNvSpPr>
            <a:spLocks noGrp="1"/>
          </p:cNvSpPr>
          <p:nvPr>
            <p:custDataLst>
              <p:tags r:id="rId8"/>
            </p:custDataLst>
          </p:nvPr>
        </p:nvSpPr>
        <p:spPr>
          <a:xfrm>
            <a:off x="9964561" y="5353911"/>
            <a:ext cx="1200658" cy="235962"/>
          </a:xfrm>
          <a:prstGeom prst="rect">
            <a:avLst/>
          </a:prstGeom>
        </p:spPr>
        <p:txBody>
          <a:bodyPr vert="horz" wrap="square" lIns="0" tIns="20320" rIns="0" bIns="0">
            <a:spAutoFit/>
          </a:bodyPr>
          <a:lstStyle>
            <a:lvl1pPr algn="ctr" defTabSz="9144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16933">
              <a:spcBef>
                <a:spcPts val="160"/>
              </a:spcBef>
            </a:pPr>
            <a:r>
              <a:rPr lang="zh-CN" altLang="zh-CN" sz="14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5400000" scaled="1"/>
                </a:gradFill>
                <a:latin typeface="钉钉进步体" panose="00020600040101010101" charset="-122"/>
                <a:ea typeface="钉钉进步体" panose="00020600040101010101" charset="-122"/>
              </a:rPr>
              <a:t>运维安全</a:t>
            </a:r>
            <a:endParaRPr sz="1400" dirty="0">
              <a:gradFill>
                <a:gsLst>
                  <a:gs pos="0">
                    <a:schemeClr val="bg1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</a:gradFill>
              <a:latin typeface="钉钉进步体" panose="00020600040101010101" charset="-122"/>
              <a:ea typeface="钉钉进步体" panose="00020600040101010101" charset="-122"/>
            </a:endParaRPr>
          </a:p>
        </p:txBody>
      </p:sp>
      <p:sp>
        <p:nvSpPr>
          <p:cNvPr id="60" name="object 3">
            <a:extLst>
              <a:ext uri="{FF2B5EF4-FFF2-40B4-BE49-F238E27FC236}">
                <a16:creationId xmlns:a16="http://schemas.microsoft.com/office/drawing/2014/main" id="{5F4D6B5F-4787-F561-F55F-9C2872731724}"/>
              </a:ext>
            </a:extLst>
          </p:cNvPr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2989807" y="5353911"/>
            <a:ext cx="1526999" cy="235962"/>
          </a:xfrm>
          <a:prstGeom prst="rect">
            <a:avLst/>
          </a:prstGeom>
        </p:spPr>
        <p:txBody>
          <a:bodyPr vert="horz" wrap="square" lIns="0" tIns="20320" rIns="0" bIns="0">
            <a:spAutoFit/>
          </a:bodyPr>
          <a:lstStyle>
            <a:lvl1pPr algn="ctr" defTabSz="9144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16933">
              <a:spcBef>
                <a:spcPts val="160"/>
              </a:spcBef>
            </a:pPr>
            <a:r>
              <a:rPr lang="zh-CN" altLang="zh-CN" sz="14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5400000" scaled="1"/>
                </a:gradFill>
                <a:latin typeface="钉钉进步体" panose="00020600040101010101" charset="-122"/>
                <a:ea typeface="钉钉进步体" panose="00020600040101010101" charset="-122"/>
              </a:rPr>
              <a:t>结构与机械安全</a:t>
            </a:r>
            <a:endParaRPr sz="1400" dirty="0">
              <a:gradFill>
                <a:gsLst>
                  <a:gs pos="0">
                    <a:schemeClr val="bg1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</a:gradFill>
              <a:latin typeface="钉钉进步体" panose="00020600040101010101" charset="-122"/>
              <a:ea typeface="钉钉进步体" panose="00020600040101010101" charset="-122"/>
            </a:endParaRPr>
          </a:p>
        </p:txBody>
      </p:sp>
      <p:sp>
        <p:nvSpPr>
          <p:cNvPr id="64" name="object 3">
            <a:extLst>
              <a:ext uri="{FF2B5EF4-FFF2-40B4-BE49-F238E27FC236}">
                <a16:creationId xmlns:a16="http://schemas.microsoft.com/office/drawing/2014/main" id="{E8F894FF-CDD7-6104-4DDC-5AB7F4E7BB5E}"/>
              </a:ext>
            </a:extLst>
          </p:cNvPr>
          <p:cNvSpPr>
            <a:spLocks noGrp="1"/>
          </p:cNvSpPr>
          <p:nvPr>
            <p:custDataLst>
              <p:tags r:id="rId10"/>
            </p:custDataLst>
          </p:nvPr>
        </p:nvSpPr>
        <p:spPr>
          <a:xfrm>
            <a:off x="7587061" y="5353911"/>
            <a:ext cx="1461292" cy="235962"/>
          </a:xfrm>
          <a:prstGeom prst="rect">
            <a:avLst/>
          </a:prstGeom>
        </p:spPr>
        <p:txBody>
          <a:bodyPr vert="horz" wrap="square" lIns="0" tIns="20320" rIns="0" bIns="0">
            <a:spAutoFit/>
          </a:bodyPr>
          <a:lstStyle>
            <a:lvl1pPr algn="ctr" defTabSz="914400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pPr marL="16933">
              <a:spcBef>
                <a:spcPts val="160"/>
              </a:spcBef>
            </a:pPr>
            <a:r>
              <a:rPr lang="zh-CN" altLang="zh-CN" sz="1400" dirty="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alpha val="50000"/>
                      </a:schemeClr>
                    </a:gs>
                  </a:gsLst>
                  <a:lin ang="5400000" scaled="1"/>
                </a:gradFill>
                <a:latin typeface="钉钉进步体" panose="00020600040101010101" charset="-122"/>
                <a:ea typeface="钉钉进步体" panose="00020600040101010101" charset="-122"/>
              </a:rPr>
              <a:t>电气安全</a:t>
            </a:r>
            <a:endParaRPr sz="1400" dirty="0">
              <a:gradFill>
                <a:gsLst>
                  <a:gs pos="0">
                    <a:schemeClr val="bg1"/>
                  </a:gs>
                  <a:gs pos="100000">
                    <a:schemeClr val="bg1">
                      <a:alpha val="50000"/>
                    </a:schemeClr>
                  </a:gs>
                </a:gsLst>
                <a:lin ang="5400000" scaled="1"/>
              </a:gradFill>
              <a:latin typeface="钉钉进步体" panose="00020600040101010101" charset="-122"/>
              <a:ea typeface="钉钉进步体" panose="00020600040101010101" charset="-122"/>
            </a:endParaRP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9DB54F6-CCEB-5F76-7C4B-32D9D9B2A5C0}"/>
              </a:ext>
            </a:extLst>
          </p:cNvPr>
          <p:cNvSpPr txBox="1"/>
          <p:nvPr/>
        </p:nvSpPr>
        <p:spPr>
          <a:xfrm>
            <a:off x="449138" y="536930"/>
            <a:ext cx="8876570" cy="526378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五维安全技术体系：让轻不等于弱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8EE0CBA-9E32-0935-964C-B6D3630BAE4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t="16116"/>
          <a:stretch>
            <a:fillRect/>
          </a:stretch>
        </p:blipFill>
        <p:spPr>
          <a:xfrm>
            <a:off x="392951" y="2182812"/>
            <a:ext cx="2241924" cy="300016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6301109-D399-60D4-DEA2-0AD523D8E43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t="16116"/>
          <a:stretch>
            <a:fillRect/>
          </a:stretch>
        </p:blipFill>
        <p:spPr>
          <a:xfrm>
            <a:off x="7235225" y="2182812"/>
            <a:ext cx="2241924" cy="300016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161A460-EAB7-C431-6AD2-14778640EE53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13338" b="2777"/>
          <a:stretch>
            <a:fillRect/>
          </a:stretch>
        </p:blipFill>
        <p:spPr>
          <a:xfrm>
            <a:off x="9514150" y="2182812"/>
            <a:ext cx="2241924" cy="300016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1AFC8657-8577-F867-C5F2-261DDCEE95B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t="16116"/>
          <a:stretch>
            <a:fillRect/>
          </a:stretch>
        </p:blipFill>
        <p:spPr>
          <a:xfrm>
            <a:off x="2674625" y="2182812"/>
            <a:ext cx="2241924" cy="3000161"/>
          </a:xfrm>
          <a:prstGeom prst="rect">
            <a:avLst/>
          </a:prstGeom>
        </p:spPr>
      </p:pic>
      <p:sp>
        <p:nvSpPr>
          <p:cNvPr id="20" name="Slide 15 element 10" title="artifact-meta:{&quot;allowOverlapReason&quot;:&quot;Editable text intentionally layered over the original designed panels.&quot;}">
            <a:extLst>
              <a:ext uri="{FF2B5EF4-FFF2-40B4-BE49-F238E27FC236}">
                <a16:creationId xmlns:a16="http://schemas.microsoft.com/office/drawing/2014/main" id="{A18FCF2E-1682-7BD8-DBA9-DD2D68899D95}"/>
              </a:ext>
            </a:extLst>
          </p:cNvPr>
          <p:cNvSpPr txBox="1"/>
          <p:nvPr/>
        </p:nvSpPr>
        <p:spPr>
          <a:xfrm>
            <a:off x="567611" y="1170522"/>
            <a:ext cx="5434045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b="1" dirty="0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银河系列的轻，是建立在严密安全体系之上的轻。</a:t>
            </a: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4D7A793E-F51D-D1A1-D2CF-00ECA7D7771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59047" y="2166095"/>
            <a:ext cx="2238994" cy="30184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5 element 4" title="artifact-meta:{&quot;allowOverlapReason&quot;:&quot;Editable text intentionally layered over the original designed panels.&quot;}"/>
          <p:cNvSpPr txBox="1"/>
          <p:nvPr/>
        </p:nvSpPr>
        <p:spPr>
          <a:xfrm>
            <a:off x="1786682" y="1364332"/>
            <a:ext cx="2594818" cy="20646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ts val="16125"/>
              </a:lnSpc>
            </a:pPr>
            <a:r>
              <a:rPr sz="16125" b="1" dirty="0">
                <a:solidFill>
                  <a:srgbClr val="5C85AA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0</a:t>
            </a:r>
            <a:r>
              <a:rPr lang="en-US" sz="16125" b="1" dirty="0">
                <a:solidFill>
                  <a:srgbClr val="5C85AA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2</a:t>
            </a:r>
            <a:endParaRPr sz="16125" b="1" dirty="0">
              <a:solidFill>
                <a:srgbClr val="5C85AA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28750" y="3429000"/>
            <a:ext cx="3238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5 element 5" title="artifact-meta:{&quot;allowOverlapReason&quot;:&quot;Editable text intentionally layered over the original designed panels.&quot;}"/>
          <p:cNvSpPr txBox="1"/>
          <p:nvPr/>
        </p:nvSpPr>
        <p:spPr>
          <a:xfrm>
            <a:off x="2533650" y="3603369"/>
            <a:ext cx="1371600" cy="1661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5400" b="1" dirty="0">
                <a:gradFill>
                  <a:gsLst>
                    <a:gs pos="5000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  <a:cs typeface="阿里巴巴普惠体 3.0 75 SemiBold" panose="00020600040101010101" pitchFamily="18" charset="-122"/>
              </a:rPr>
              <a:t>顶棚轻甲</a:t>
            </a:r>
            <a:endParaRPr sz="5400" b="1" dirty="0">
              <a:gradFill>
                <a:gsLst>
                  <a:gs pos="50000">
                    <a:schemeClr val="bg1"/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bg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  <a:latin typeface="钉钉进步体" panose="00020600040101010101" pitchFamily="18" charset="-122"/>
              <a:ea typeface="钉钉进步体" panose="00020600040101010101" pitchFamily="18" charset="-122"/>
              <a:cs typeface="阿里巴巴普惠体 3.0 75 SemiBold" panose="00020600040101010101" pitchFamily="18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6 element 23" title="artifact-meta:{&quot;allowOverlapReason&quot;:&quot;Editable text intentionally layered over the original designed panels.&quot;}"/>
          <p:cNvSpPr txBox="1"/>
          <p:nvPr/>
        </p:nvSpPr>
        <p:spPr>
          <a:xfrm>
            <a:off x="6888088" y="1357347"/>
            <a:ext cx="1651099" cy="4823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4030"/>
              </a:lnSpc>
            </a:pPr>
            <a:endParaRPr sz="3200" b="1" dirty="0">
              <a:solidFill>
                <a:srgbClr val="A6F06A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Slide 15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567612" y="1170522"/>
            <a:ext cx="443865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b="1" dirty="0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银河光电建材：专为</a:t>
            </a:r>
            <a:r>
              <a:rPr lang="zh-CN" alt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防水、低荷载</a:t>
            </a:r>
            <a:r>
              <a:rPr lang="zh-CN" altLang="en-US" b="1" dirty="0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屋面而生</a:t>
            </a:r>
          </a:p>
        </p:txBody>
      </p:sp>
      <p:sp>
        <p:nvSpPr>
          <p:cNvPr id="59" name="矩形: 圆顶角 58"/>
          <p:cNvSpPr/>
          <p:nvPr/>
        </p:nvSpPr>
        <p:spPr>
          <a:xfrm rot="10800000">
            <a:off x="5507862" y="5409253"/>
            <a:ext cx="5805193" cy="540248"/>
          </a:xfrm>
          <a:prstGeom prst="round2SameRect">
            <a:avLst>
              <a:gd name="adj1" fmla="val 26301"/>
              <a:gd name="adj2" fmla="val 0"/>
            </a:avLst>
          </a:prstGeom>
          <a:solidFill>
            <a:schemeClr val="bg1">
              <a:alpha val="4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60" name="矩形: 圆顶角 59"/>
          <p:cNvSpPr/>
          <p:nvPr/>
        </p:nvSpPr>
        <p:spPr>
          <a:xfrm>
            <a:off x="5507862" y="2709345"/>
            <a:ext cx="5805193" cy="538321"/>
          </a:xfrm>
          <a:prstGeom prst="round2SameRect">
            <a:avLst>
              <a:gd name="adj1" fmla="val 26301"/>
              <a:gd name="adj2" fmla="val 0"/>
            </a:avLst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62" name="object 8"/>
          <p:cNvSpPr txBox="1"/>
          <p:nvPr/>
        </p:nvSpPr>
        <p:spPr>
          <a:xfrm>
            <a:off x="5668165" y="5579349"/>
            <a:ext cx="1073592" cy="19438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" algn="ctr">
              <a:spcBef>
                <a:spcPts val="75"/>
              </a:spcBef>
            </a:pPr>
            <a:r>
              <a:rPr sz="1200" spc="48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冰雹撞击测试</a:t>
            </a:r>
            <a:endParaRPr sz="1200" dirty="0">
              <a:latin typeface="钉钉进步体" panose="00020600040101010101" pitchFamily="18" charset="-122"/>
              <a:ea typeface="钉钉进步体" panose="00020600040101010101" pitchFamily="18" charset="-122"/>
              <a:cs typeface="HarmonyOS Sans SC"/>
            </a:endParaRPr>
          </a:p>
        </p:txBody>
      </p:sp>
      <p:sp>
        <p:nvSpPr>
          <p:cNvPr id="63" name="object 14"/>
          <p:cNvSpPr txBox="1"/>
          <p:nvPr/>
        </p:nvSpPr>
        <p:spPr>
          <a:xfrm>
            <a:off x="7305169" y="5579001"/>
            <a:ext cx="3444472" cy="19438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" algn="ctr">
              <a:spcBef>
                <a:spcPts val="75"/>
              </a:spcBef>
            </a:pPr>
            <a:r>
              <a:rPr lang="zh-CN" altLang="en-US" sz="1200" spc="-15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通过直</a:t>
            </a:r>
            <a:r>
              <a:rPr lang="zh-CN" altLang="en-US" sz="1200" spc="15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径</a:t>
            </a:r>
            <a:r>
              <a:rPr lang="zh-CN" altLang="en-US" sz="1200" spc="-57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 </a:t>
            </a:r>
            <a:r>
              <a:rPr lang="en-US" altLang="zh-CN" sz="1200" spc="-19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25mm(7-8g)</a:t>
            </a:r>
            <a:r>
              <a:rPr lang="zh-CN" altLang="en-US" sz="1200" spc="-57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 </a:t>
            </a:r>
            <a:r>
              <a:rPr lang="zh-CN" altLang="en-US" sz="1200" spc="-15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速</a:t>
            </a:r>
            <a:r>
              <a:rPr lang="zh-CN" altLang="en-US" sz="1200" spc="15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度</a:t>
            </a:r>
            <a:r>
              <a:rPr lang="zh-CN" altLang="en-US" sz="1200" spc="-57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 </a:t>
            </a:r>
            <a:r>
              <a:rPr lang="en-US" altLang="zh-CN" sz="1200" spc="-31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23m/s</a:t>
            </a:r>
            <a:r>
              <a:rPr lang="zh-CN" altLang="en-US" sz="1200" spc="-55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 </a:t>
            </a:r>
            <a:r>
              <a:rPr lang="zh-CN" altLang="en-US" sz="1200" spc="-15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冰球撞击测试</a:t>
            </a:r>
            <a:endParaRPr lang="zh-CN" altLang="en-US" sz="1200" dirty="0">
              <a:latin typeface="钉钉进步体" panose="00020600040101010101" pitchFamily="18" charset="-122"/>
              <a:ea typeface="钉钉进步体" panose="00020600040101010101" pitchFamily="18" charset="-122"/>
              <a:cs typeface="HarmonyOS Sans SC"/>
            </a:endParaRPr>
          </a:p>
        </p:txBody>
      </p:sp>
      <p:sp>
        <p:nvSpPr>
          <p:cNvPr id="64" name="object 5"/>
          <p:cNvSpPr txBox="1"/>
          <p:nvPr/>
        </p:nvSpPr>
        <p:spPr>
          <a:xfrm>
            <a:off x="6912741" y="2263356"/>
            <a:ext cx="1317275" cy="39187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" algn="ctr">
              <a:spcBef>
                <a:spcPts val="75"/>
              </a:spcBef>
            </a:pPr>
            <a:r>
              <a:rPr lang="en-US" sz="1200" spc="33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BMT-G3/088A</a:t>
            </a:r>
          </a:p>
          <a:p>
            <a:pPr marL="7620" algn="ctr">
              <a:spcBef>
                <a:spcPts val="75"/>
              </a:spcBef>
            </a:pPr>
            <a:r>
              <a:rPr lang="zh-CN" altLang="en-US" sz="1200" spc="33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高分子防水屋面</a:t>
            </a:r>
            <a:endParaRPr lang="en-US" sz="1200" spc="33" dirty="0">
              <a:solidFill>
                <a:schemeClr val="accent1">
                  <a:lumMod val="40000"/>
                  <a:lumOff val="60000"/>
                </a:schemeClr>
              </a:solidFill>
              <a:latin typeface="钉钉进步体" panose="00020600040101010101" pitchFamily="18" charset="-122"/>
              <a:ea typeface="钉钉进步体" panose="00020600040101010101" pitchFamily="18" charset="-122"/>
              <a:cs typeface="HarmonyOS Sans SC"/>
            </a:endParaRPr>
          </a:p>
        </p:txBody>
      </p:sp>
      <p:sp>
        <p:nvSpPr>
          <p:cNvPr id="65" name="object 6"/>
          <p:cNvSpPr txBox="1"/>
          <p:nvPr/>
        </p:nvSpPr>
        <p:spPr>
          <a:xfrm>
            <a:off x="8297791" y="2263356"/>
            <a:ext cx="1523109" cy="39187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" algn="ctr">
              <a:spcBef>
                <a:spcPts val="75"/>
              </a:spcBef>
            </a:pPr>
            <a:r>
              <a:rPr lang="en-US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BMT-G</a:t>
            </a:r>
            <a:r>
              <a:rPr lang="en-US" altLang="zh-CN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4</a:t>
            </a:r>
            <a:r>
              <a:rPr lang="en-US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/</a:t>
            </a:r>
            <a:r>
              <a:rPr lang="en-US" altLang="zh-CN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088</a:t>
            </a:r>
            <a:r>
              <a:rPr lang="en-US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A</a:t>
            </a:r>
          </a:p>
          <a:p>
            <a:pPr marL="7620" algn="ctr">
              <a:spcBef>
                <a:spcPts val="75"/>
              </a:spcBef>
            </a:pPr>
            <a:r>
              <a:rPr lang="zh-CN" altLang="en-US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金属屋面</a:t>
            </a:r>
            <a:endParaRPr lang="en-US" sz="1200" spc="31" dirty="0">
              <a:solidFill>
                <a:schemeClr val="accent1">
                  <a:lumMod val="40000"/>
                  <a:lumOff val="60000"/>
                </a:schemeClr>
              </a:solidFill>
              <a:latin typeface="钉钉进步体" panose="00020600040101010101" pitchFamily="18" charset="-122"/>
              <a:ea typeface="钉钉进步体" panose="00020600040101010101" pitchFamily="18" charset="-122"/>
              <a:cs typeface="HarmonyOS Sans SC"/>
            </a:endParaRPr>
          </a:p>
        </p:txBody>
      </p:sp>
      <p:sp>
        <p:nvSpPr>
          <p:cNvPr id="66" name="object 7"/>
          <p:cNvSpPr txBox="1"/>
          <p:nvPr/>
        </p:nvSpPr>
        <p:spPr>
          <a:xfrm>
            <a:off x="6125101" y="2894861"/>
            <a:ext cx="329615" cy="19438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" algn="ctr">
              <a:spcBef>
                <a:spcPts val="75"/>
              </a:spcBef>
            </a:pPr>
            <a:r>
              <a:rPr sz="1200" spc="48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尺寸</a:t>
            </a:r>
            <a:endParaRPr sz="1200" dirty="0">
              <a:latin typeface="钉钉进步体" panose="00020600040101010101" pitchFamily="18" charset="-122"/>
              <a:ea typeface="钉钉进步体" panose="00020600040101010101" pitchFamily="18" charset="-122"/>
              <a:cs typeface="HarmonyOS Sans SC"/>
            </a:endParaRPr>
          </a:p>
        </p:txBody>
      </p:sp>
      <p:sp>
        <p:nvSpPr>
          <p:cNvPr id="67" name="object 9"/>
          <p:cNvSpPr txBox="1"/>
          <p:nvPr/>
        </p:nvSpPr>
        <p:spPr>
          <a:xfrm>
            <a:off x="6944535" y="2894861"/>
            <a:ext cx="1317275" cy="19438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" algn="ctr">
              <a:spcBef>
                <a:spcPts val="75"/>
              </a:spcBef>
            </a:pPr>
            <a:r>
              <a:rPr lang="en-US" sz="1200" spc="-103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2335×777×3.5  mm</a:t>
            </a:r>
          </a:p>
        </p:txBody>
      </p:sp>
      <p:sp>
        <p:nvSpPr>
          <p:cNvPr id="68" name="object 11"/>
          <p:cNvSpPr txBox="1"/>
          <p:nvPr/>
        </p:nvSpPr>
        <p:spPr>
          <a:xfrm>
            <a:off x="8400708" y="2894861"/>
            <a:ext cx="1317275" cy="19438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" algn="ctr">
              <a:spcBef>
                <a:spcPts val="75"/>
              </a:spcBef>
            </a:pPr>
            <a:r>
              <a:rPr lang="en-US" sz="1200" spc="-103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2138x780×3.7mm</a:t>
            </a:r>
          </a:p>
        </p:txBody>
      </p:sp>
      <p:sp>
        <p:nvSpPr>
          <p:cNvPr id="73" name="object 11"/>
          <p:cNvSpPr txBox="1"/>
          <p:nvPr/>
        </p:nvSpPr>
        <p:spPr>
          <a:xfrm>
            <a:off x="9856881" y="2894861"/>
            <a:ext cx="1317275" cy="19438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160" algn="ctr">
              <a:spcBef>
                <a:spcPts val="100"/>
              </a:spcBef>
            </a:pPr>
            <a:r>
              <a:rPr lang="en-US" altLang="zh-CN" sz="1200" spc="-137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2208 × 1132 × 29 mm</a:t>
            </a:r>
          </a:p>
        </p:txBody>
      </p:sp>
      <p:sp>
        <p:nvSpPr>
          <p:cNvPr id="74" name="object 6"/>
          <p:cNvSpPr txBox="1"/>
          <p:nvPr/>
        </p:nvSpPr>
        <p:spPr>
          <a:xfrm>
            <a:off x="9760084" y="2263356"/>
            <a:ext cx="1523109" cy="39187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" algn="ctr">
              <a:spcBef>
                <a:spcPts val="75"/>
              </a:spcBef>
            </a:pPr>
            <a:r>
              <a:rPr lang="en-US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BMT-G</a:t>
            </a:r>
            <a:r>
              <a:rPr lang="en-US" altLang="zh-CN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4</a:t>
            </a:r>
            <a:r>
              <a:rPr lang="en-US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/080A</a:t>
            </a:r>
          </a:p>
          <a:p>
            <a:pPr marL="7620" algn="ctr">
              <a:spcBef>
                <a:spcPts val="75"/>
              </a:spcBef>
            </a:pPr>
            <a:r>
              <a:rPr lang="zh-CN" altLang="en-US" sz="1200" spc="3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HarmonyOS Sans SC"/>
              </a:rPr>
              <a:t>金属屋面</a:t>
            </a:r>
            <a:endParaRPr lang="en-US" sz="1200" spc="31" dirty="0">
              <a:solidFill>
                <a:schemeClr val="accent1">
                  <a:lumMod val="40000"/>
                  <a:lumOff val="60000"/>
                </a:schemeClr>
              </a:solidFill>
              <a:latin typeface="钉钉进步体" panose="00020600040101010101" pitchFamily="18" charset="-122"/>
              <a:ea typeface="钉钉进步体" panose="00020600040101010101" pitchFamily="18" charset="-122"/>
              <a:cs typeface="HarmonyOS Sans SC"/>
            </a:endParaRPr>
          </a:p>
        </p:txBody>
      </p:sp>
      <p:sp>
        <p:nvSpPr>
          <p:cNvPr id="75" name="文本框 5"/>
          <p:cNvSpPr txBox="1"/>
          <p:nvPr/>
        </p:nvSpPr>
        <p:spPr>
          <a:xfrm>
            <a:off x="5507862" y="6088079"/>
            <a:ext cx="2108269" cy="2358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sz="93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说明：具体功率需求请咨询技术团队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938742" y="2263357"/>
            <a:ext cx="3025301" cy="4275575"/>
            <a:chOff x="659206" y="1612180"/>
            <a:chExt cx="2523600" cy="3566534"/>
          </a:xfrm>
        </p:grpSpPr>
        <p:pic>
          <p:nvPicPr>
            <p:cNvPr id="77" name="图片 76" descr="银河550_580正视图"/>
            <p:cNvPicPr>
              <a:picLocks noChangeAspect="1"/>
            </p:cNvPicPr>
            <p:nvPr/>
          </p:nvPicPr>
          <p:blipFill>
            <a:blip r:embed="rId2"/>
            <a:srcRect l="14664" t="2644" r="12481" b="4123"/>
            <a:stretch>
              <a:fillRect/>
            </a:stretch>
          </p:blipFill>
          <p:spPr>
            <a:xfrm>
              <a:off x="1530713" y="1612180"/>
              <a:ext cx="1510488" cy="3094539"/>
            </a:xfrm>
            <a:prstGeom prst="rect">
              <a:avLst/>
            </a:prstGeom>
          </p:spPr>
        </p:pic>
        <p:sp>
          <p:nvSpPr>
            <p:cNvPr id="69" name="object 9"/>
            <p:cNvSpPr txBox="1"/>
            <p:nvPr/>
          </p:nvSpPr>
          <p:spPr>
            <a:xfrm rot="16200000">
              <a:off x="1954371" y="2526541"/>
              <a:ext cx="1060142" cy="162151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7620" algn="ctr">
                <a:spcBef>
                  <a:spcPts val="75"/>
                </a:spcBef>
              </a:pPr>
              <a:r>
                <a:rPr lang="en-US" sz="1200" spc="43" dirty="0">
                  <a:solidFill>
                    <a:srgbClr val="FFFFFF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HarmonyOS Sans SC"/>
                </a:rPr>
                <a:t>BMT-G4/088A</a:t>
              </a:r>
            </a:p>
          </p:txBody>
        </p:sp>
        <p:pic>
          <p:nvPicPr>
            <p:cNvPr id="70" name="图片 69" descr="窗户外的树&#10;&#10;中度可信度描述已自动生成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02" b="4027"/>
            <a:stretch>
              <a:fillRect/>
            </a:stretch>
          </p:blipFill>
          <p:spPr>
            <a:xfrm>
              <a:off x="1312080" y="1946242"/>
              <a:ext cx="1126614" cy="2902688"/>
            </a:xfrm>
            <a:prstGeom prst="rect">
              <a:avLst/>
            </a:prstGeom>
          </p:spPr>
        </p:pic>
        <p:pic>
          <p:nvPicPr>
            <p:cNvPr id="71" name="图片 70" descr="窗户外的树&#10;&#10;中度可信度描述已自动生成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206" y="2022635"/>
              <a:ext cx="1126614" cy="3156079"/>
            </a:xfrm>
            <a:prstGeom prst="rect">
              <a:avLst/>
            </a:prstGeom>
          </p:spPr>
        </p:pic>
        <p:sp>
          <p:nvSpPr>
            <p:cNvPr id="72" name="object 9"/>
            <p:cNvSpPr txBox="1"/>
            <p:nvPr/>
          </p:nvSpPr>
          <p:spPr>
            <a:xfrm rot="16200000">
              <a:off x="1301848" y="2819653"/>
              <a:ext cx="1060142" cy="162151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7620" algn="ctr">
                <a:spcBef>
                  <a:spcPts val="75"/>
                </a:spcBef>
              </a:pPr>
              <a:r>
                <a:rPr lang="en-US" sz="1200" spc="43" dirty="0">
                  <a:solidFill>
                    <a:srgbClr val="FFFFFF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HarmonyOS Sans SC"/>
                </a:rPr>
                <a:t>BMT-G3/088A</a:t>
              </a:r>
            </a:p>
          </p:txBody>
        </p:sp>
        <p:sp>
          <p:nvSpPr>
            <p:cNvPr id="79" name="object 9"/>
            <p:cNvSpPr txBox="1"/>
            <p:nvPr/>
          </p:nvSpPr>
          <p:spPr>
            <a:xfrm rot="16200000">
              <a:off x="2571660" y="2219806"/>
              <a:ext cx="1060142" cy="162151"/>
            </a:xfrm>
            <a:prstGeom prst="rect">
              <a:avLst/>
            </a:prstGeom>
          </p:spPr>
          <p:txBody>
            <a:bodyPr vert="horz" wrap="square" lIns="0" tIns="9627" rIns="0" bIns="0" rtlCol="0">
              <a:spAutoFit/>
            </a:bodyPr>
            <a:lstStyle/>
            <a:p>
              <a:pPr marL="10160" algn="ctr">
                <a:spcBef>
                  <a:spcPts val="100"/>
                </a:spcBef>
              </a:pPr>
              <a:r>
                <a:rPr lang="en-US" altLang="zh-CN" sz="1200" spc="44" dirty="0">
                  <a:solidFill>
                    <a:schemeClr val="bg1"/>
                  </a:solidFill>
                  <a:latin typeface="钉钉进步体" panose="00020600040101010101" pitchFamily="18" charset="-122"/>
                  <a:ea typeface="钉钉进步体" panose="00020600040101010101" pitchFamily="18" charset="-122"/>
                  <a:cs typeface="HarmonyOS Sans SC"/>
                  <a:sym typeface="+mn-ea"/>
                </a:rPr>
                <a:t>BMT-G5/120A</a:t>
              </a:r>
            </a:p>
          </p:txBody>
        </p:sp>
      </p:grpSp>
      <p:graphicFrame>
        <p:nvGraphicFramePr>
          <p:cNvPr id="84" name="object 6"/>
          <p:cNvGraphicFramePr>
            <a:graphicFrameLocks noGrp="1"/>
          </p:cNvGraphicFramePr>
          <p:nvPr/>
        </p:nvGraphicFramePr>
        <p:xfrm>
          <a:off x="5507861" y="3242739"/>
          <a:ext cx="5805193" cy="216014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3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76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2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2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0041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200" spc="8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每平米重量</a:t>
                      </a:r>
                      <a:endParaRPr lang="zh-CN" alt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771" marB="0" anchor="ctr">
                    <a:solidFill>
                      <a:srgbClr val="FEFEF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200" spc="4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5.</a:t>
                      </a:r>
                      <a:r>
                        <a:rPr lang="en-US" sz="1200" spc="4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6kg</a:t>
                      </a:r>
                      <a:endParaRPr 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771" marB="0" anchor="ctr">
                    <a:solidFill>
                      <a:srgbClr val="FEFEF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spc="5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5.6kg</a:t>
                      </a:r>
                      <a:endParaRPr 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771" marB="0" anchor="ctr">
                    <a:solidFill>
                      <a:srgbClr val="FEFEF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spc="5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7.2kg</a:t>
                      </a:r>
                      <a:endParaRPr 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771" marB="0" anchor="ctr">
                    <a:solidFill>
                      <a:srgbClr val="FEFEFE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29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200" spc="8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加强层</a:t>
                      </a:r>
                      <a:endParaRPr lang="zh-CN" alt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385" marB="0" anchor="ctr">
                    <a:solidFill>
                      <a:srgbClr val="F7F8F8">
                        <a:alpha val="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1.6mm</a:t>
                      </a:r>
                      <a:r>
                        <a:rPr lang="zh-CN" altLang="en-US" sz="1200" spc="8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强化玻璃</a:t>
                      </a:r>
                      <a:endParaRPr lang="zh-CN" alt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385" marB="0" anchor="ctr">
                    <a:solidFill>
                      <a:srgbClr val="F7F8F8">
                        <a:alpha val="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1.6mm</a:t>
                      </a:r>
                      <a:r>
                        <a:rPr lang="zh-CN" altLang="en-US" sz="1200" spc="8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</a:rPr>
                        <a:t>强化玻璃</a:t>
                      </a:r>
                      <a:endParaRPr lang="zh-CN" alt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</a:endParaRPr>
                    </a:p>
                  </a:txBody>
                  <a:tcPr marL="0" marR="0" marT="385" marB="0" anchor="ctr">
                    <a:solidFill>
                      <a:srgbClr val="F7F8F8">
                        <a:alpha val="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1.6mm</a:t>
                      </a:r>
                      <a:r>
                        <a:rPr lang="zh-CN" altLang="en-US" sz="1200" spc="8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</a:rPr>
                        <a:t>强化玻璃</a:t>
                      </a:r>
                      <a:endParaRPr lang="zh-CN" alt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</a:endParaRPr>
                    </a:p>
                  </a:txBody>
                  <a:tcPr marL="0" marR="0" marT="385" marB="0" anchor="ctr">
                    <a:solidFill>
                      <a:srgbClr val="F7F8F8">
                        <a:alpha val="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41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200" spc="8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最大功率</a:t>
                      </a:r>
                      <a:endParaRPr lang="zh-CN" alt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0" marB="0" anchor="ctr">
                    <a:solidFill>
                      <a:srgbClr val="FEFEF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3</a:t>
                      </a:r>
                      <a:r>
                        <a:rPr lang="en-US" altLang="zh-CN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80</a:t>
                      </a: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W</a:t>
                      </a:r>
                      <a:endParaRPr 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0" marB="0" anchor="ctr">
                    <a:solidFill>
                      <a:srgbClr val="FEFEF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380</a:t>
                      </a: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W</a:t>
                      </a:r>
                      <a:endParaRPr 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0" marB="0" anchor="ctr">
                    <a:solidFill>
                      <a:srgbClr val="FEFEF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CN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570</a:t>
                      </a: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W</a:t>
                      </a:r>
                      <a:endParaRPr 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0" marB="0" anchor="ctr">
                    <a:solidFill>
                      <a:srgbClr val="FEFEFE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36"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CN" altLang="en-US" sz="1200" spc="8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每平米发电功率</a:t>
                      </a:r>
                      <a:endParaRPr lang="zh-CN" alt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4236" marB="0" anchor="ctr">
                    <a:solidFill>
                      <a:srgbClr val="F7F8F8">
                        <a:alpha val="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209W</a:t>
                      </a:r>
                      <a:endParaRPr 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4236" marB="0" anchor="ctr">
                    <a:solidFill>
                      <a:srgbClr val="F7F8F8">
                        <a:alpha val="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2</a:t>
                      </a:r>
                      <a:r>
                        <a:rPr lang="en-US" altLang="zh-CN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28</a:t>
                      </a: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W</a:t>
                      </a:r>
                      <a:endParaRPr 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4236" marB="0" anchor="ctr">
                    <a:solidFill>
                      <a:srgbClr val="F7F8F8">
                        <a:alpha val="9999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2</a:t>
                      </a:r>
                      <a:r>
                        <a:rPr lang="en-US" altLang="zh-CN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28</a:t>
                      </a:r>
                      <a:r>
                        <a:rPr lang="en-US" sz="1200" spc="70" dirty="0">
                          <a:solidFill>
                            <a:srgbClr val="FFFFFF"/>
                          </a:solidFill>
                          <a:latin typeface="钉钉进步体" panose="00020600040101010101" pitchFamily="18" charset="-122"/>
                          <a:ea typeface="钉钉进步体" panose="00020600040101010101" pitchFamily="18" charset="-122"/>
                          <a:cs typeface="HarmonyOS Sans SC"/>
                        </a:rPr>
                        <a:t>W</a:t>
                      </a:r>
                      <a:endParaRPr lang="en-US" sz="1200" dirty="0">
                        <a:latin typeface="钉钉进步体" panose="00020600040101010101" pitchFamily="18" charset="-122"/>
                        <a:ea typeface="钉钉进步体" panose="00020600040101010101" pitchFamily="18" charset="-122"/>
                        <a:cs typeface="HarmonyOS Sans SC"/>
                      </a:endParaRPr>
                    </a:p>
                  </a:txBody>
                  <a:tcPr marL="0" marR="0" marT="4236" marB="0" anchor="ctr">
                    <a:solidFill>
                      <a:srgbClr val="F7F8F8">
                        <a:alpha val="9999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源侧轻甲：低荷载屋面解决方案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12192000" y="845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9 element 1"/>
          <p:cNvSpPr/>
          <p:nvPr/>
        </p:nvSpPr>
        <p:spPr>
          <a:xfrm>
            <a:off x="361950" y="1943712"/>
            <a:ext cx="2762250" cy="3903572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lide 9 element 1"/>
          <p:cNvSpPr/>
          <p:nvPr/>
        </p:nvSpPr>
        <p:spPr>
          <a:xfrm>
            <a:off x="3239292" y="1943712"/>
            <a:ext cx="2762250" cy="3903572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Slide 9 element 1"/>
          <p:cNvSpPr/>
          <p:nvPr/>
        </p:nvSpPr>
        <p:spPr>
          <a:xfrm>
            <a:off x="6116634" y="1943712"/>
            <a:ext cx="2762250" cy="3903572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Slide 9 element 1"/>
          <p:cNvSpPr/>
          <p:nvPr/>
        </p:nvSpPr>
        <p:spPr>
          <a:xfrm>
            <a:off x="8993976" y="1943712"/>
            <a:ext cx="2762250" cy="3903572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文本占位符 2"/>
          <p:cNvSpPr txBox="1"/>
          <p:nvPr/>
        </p:nvSpPr>
        <p:spPr>
          <a:xfrm>
            <a:off x="449138" y="536930"/>
            <a:ext cx="3901882" cy="526378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煤棚屋面多样化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9320" y="1069560"/>
            <a:ext cx="30560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多样化的金属锁边系统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3845761" y="3905797"/>
            <a:ext cx="1538883" cy="39427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CN" altLang="en-US" sz="2400" b="1" dirty="0">
                <a:gradFill>
                  <a:gsLst>
                    <a:gs pos="19000">
                      <a:schemeClr val="accent1">
                        <a:lumMod val="60000"/>
                        <a:lumOff val="40000"/>
                      </a:schemeClr>
                    </a:gs>
                    <a:gs pos="56000">
                      <a:schemeClr val="bg1"/>
                    </a:gs>
                    <a:gs pos="91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rPr>
              <a:t>直立锁边型</a:t>
            </a:r>
            <a:endParaRPr sz="2400" b="1" dirty="0">
              <a:gradFill>
                <a:gsLst>
                  <a:gs pos="19000">
                    <a:schemeClr val="accent1">
                      <a:lumMod val="60000"/>
                      <a:lumOff val="40000"/>
                    </a:schemeClr>
                  </a:gs>
                  <a:gs pos="56000">
                    <a:schemeClr val="bg1"/>
                  </a:gs>
                  <a:gs pos="91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23" name="TextBox 16"/>
          <p:cNvSpPr txBox="1"/>
          <p:nvPr/>
        </p:nvSpPr>
        <p:spPr>
          <a:xfrm>
            <a:off x="9913436" y="3895497"/>
            <a:ext cx="923330" cy="39427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lnSpc>
                <a:spcPct val="115000"/>
              </a:lnSpc>
              <a:defRPr sz="2400" b="1">
                <a:gradFill>
                  <a:gsLst>
                    <a:gs pos="19000">
                      <a:schemeClr val="accent1">
                        <a:lumMod val="60000"/>
                        <a:lumOff val="40000"/>
                      </a:schemeClr>
                    </a:gs>
                    <a:gs pos="56000">
                      <a:schemeClr val="bg1"/>
                    </a:gs>
                    <a:gs pos="91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defRPr>
            </a:lvl1pPr>
          </a:lstStyle>
          <a:p>
            <a:pPr algn="ctr"/>
            <a:r>
              <a:rPr lang="zh-CN" altLang="en-US" dirty="0"/>
              <a:t>角驰型</a:t>
            </a:r>
            <a:endParaRPr dirty="0"/>
          </a:p>
        </p:txBody>
      </p:sp>
      <p:sp>
        <p:nvSpPr>
          <p:cNvPr id="24" name="TextBox 11"/>
          <p:cNvSpPr txBox="1"/>
          <p:nvPr/>
        </p:nvSpPr>
        <p:spPr>
          <a:xfrm>
            <a:off x="973633" y="3895497"/>
            <a:ext cx="1538883" cy="39427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i="0" dirty="0">
                <a:gradFill>
                  <a:gsLst>
                    <a:gs pos="19000">
                      <a:schemeClr val="accent1">
                        <a:lumMod val="60000"/>
                        <a:lumOff val="40000"/>
                      </a:schemeClr>
                    </a:gs>
                    <a:gs pos="56000">
                      <a:schemeClr val="bg1"/>
                    </a:gs>
                    <a:gs pos="91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rPr>
              <a:t>梯形彩钢瓦</a:t>
            </a:r>
            <a:endParaRPr sz="2400" b="1" i="0" dirty="0">
              <a:gradFill>
                <a:gsLst>
                  <a:gs pos="19000">
                    <a:schemeClr val="accent1">
                      <a:lumMod val="60000"/>
                      <a:lumOff val="40000"/>
                    </a:schemeClr>
                  </a:gs>
                  <a:gs pos="56000">
                    <a:schemeClr val="bg1"/>
                  </a:gs>
                  <a:gs pos="91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25" name="TextBox 12"/>
          <p:cNvSpPr txBox="1"/>
          <p:nvPr/>
        </p:nvSpPr>
        <p:spPr>
          <a:xfrm>
            <a:off x="6871474" y="3905796"/>
            <a:ext cx="1231106" cy="39427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>
              <a:lnSpc>
                <a:spcPct val="115000"/>
              </a:lnSpc>
              <a:defRPr sz="2400" b="1">
                <a:gradFill>
                  <a:gsLst>
                    <a:gs pos="19000">
                      <a:schemeClr val="accent1">
                        <a:lumMod val="60000"/>
                        <a:lumOff val="40000"/>
                      </a:schemeClr>
                    </a:gs>
                    <a:gs pos="56000">
                      <a:schemeClr val="bg1"/>
                    </a:gs>
                    <a:gs pos="91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defRPr>
            </a:lvl1pPr>
          </a:lstStyle>
          <a:p>
            <a:pPr algn="ctr"/>
            <a:r>
              <a:rPr lang="zh-CN" altLang="en-US" dirty="0"/>
              <a:t>矮立边型</a:t>
            </a:r>
            <a:endParaRPr dirty="0"/>
          </a:p>
        </p:txBody>
      </p:sp>
      <p:sp>
        <p:nvSpPr>
          <p:cNvPr id="34" name="文本框 33"/>
          <p:cNvSpPr txBox="1"/>
          <p:nvPr/>
        </p:nvSpPr>
        <p:spPr>
          <a:xfrm>
            <a:off x="512932" y="4387963"/>
            <a:ext cx="25142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1600" b="0" i="0" dirty="0">
                <a:solidFill>
                  <a:srgbClr val="FEFEFE"/>
                </a:solidFill>
                <a:latin typeface="阿里巴巴普惠体 3.0 65 Medium" panose="00020600040101010101" pitchFamily="18" charset="-122"/>
                <a:ea typeface="阿里巴巴普惠体 3.0 65 Medium" panose="00020600040101010101" pitchFamily="18" charset="-122"/>
                <a:cs typeface="阿里巴巴普惠体 3.0 65 Medium" panose="00020600040101010101" pitchFamily="18" charset="-122"/>
              </a:rPr>
              <a:t>安装方式：胶粘</a:t>
            </a:r>
            <a:r>
              <a:rPr lang="en-US" altLang="zh-CN" sz="1600" b="0" i="0" dirty="0">
                <a:solidFill>
                  <a:srgbClr val="FEFEFE"/>
                </a:solidFill>
                <a:latin typeface="阿里巴巴普惠体 3.0 65 Medium" panose="00020600040101010101" pitchFamily="18" charset="-122"/>
                <a:ea typeface="阿里巴巴普惠体 3.0 65 Medium" panose="00020600040101010101" pitchFamily="18" charset="-122"/>
                <a:cs typeface="阿里巴巴普惠体 3.0 65 Medium" panose="00020600040101010101" pitchFamily="18" charset="-122"/>
              </a:rPr>
              <a:t>+</a:t>
            </a:r>
            <a:r>
              <a:rPr lang="zh-CN" altLang="en-US" sz="1600" b="0" i="0" dirty="0">
                <a:solidFill>
                  <a:srgbClr val="FEFEFE"/>
                </a:solidFill>
                <a:latin typeface="阿里巴巴普惠体 3.0 65 Medium" panose="00020600040101010101" pitchFamily="18" charset="-122"/>
                <a:ea typeface="阿里巴巴普惠体 3.0 65 Medium" panose="00020600040101010101" pitchFamily="18" charset="-122"/>
                <a:cs typeface="阿里巴巴普惠体 3.0 65 Medium" panose="00020600040101010101" pitchFamily="18" charset="-122"/>
              </a:rPr>
              <a:t>机械固定</a:t>
            </a:r>
            <a:endParaRPr lang="en-US" altLang="zh-CN" sz="1600" b="0" i="0" dirty="0">
              <a:solidFill>
                <a:srgbClr val="FEFEFE"/>
              </a:solidFill>
              <a:latin typeface="阿里巴巴普惠体 3.0 65 Medium" panose="00020600040101010101" pitchFamily="18" charset="-122"/>
              <a:ea typeface="阿里巴巴普惠体 3.0 65 Medium" panose="00020600040101010101" pitchFamily="18" charset="-122"/>
              <a:cs typeface="阿里巴巴普惠体 3.0 65 Medium" panose="00020600040101010101" pitchFamily="18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334626" y="4387963"/>
            <a:ext cx="21704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1600" b="0" i="0" dirty="0">
                <a:solidFill>
                  <a:srgbClr val="FEFEFE"/>
                </a:solidFill>
                <a:latin typeface="阿里巴巴普惠体 3.0 65 Medium" panose="00020600040101010101" pitchFamily="18" charset="-122"/>
                <a:ea typeface="阿里巴巴普惠体 3.0 65 Medium" panose="00020600040101010101" pitchFamily="18" charset="-122"/>
                <a:cs typeface="阿里巴巴普惠体 3.0 65 Medium" panose="00020600040101010101" pitchFamily="18" charset="-122"/>
              </a:rPr>
              <a:t>安装方式：夹具</a:t>
            </a:r>
            <a:endParaRPr lang="zh-CN" altLang="en-US" sz="1600" dirty="0">
              <a:solidFill>
                <a:srgbClr val="FEFEFE"/>
              </a:solidFill>
              <a:latin typeface="阿里巴巴普惠体 3.0 65 Medium" panose="00020600040101010101" pitchFamily="18" charset="-122"/>
              <a:ea typeface="阿里巴巴普惠体 3.0 65 Medium" panose="00020600040101010101" pitchFamily="18" charset="-122"/>
              <a:cs typeface="阿里巴巴普惠体 3.0 65 Medium" panose="00020600040101010101" pitchFamily="18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158195" y="4387963"/>
            <a:ext cx="21704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1600" b="0" i="0" dirty="0">
                <a:solidFill>
                  <a:srgbClr val="FEFEFE"/>
                </a:solidFill>
                <a:latin typeface="阿里巴巴普惠体 3.0 65 Medium" panose="00020600040101010101" pitchFamily="18" charset="-122"/>
                <a:ea typeface="阿里巴巴普惠体 3.0 65 Medium" panose="00020600040101010101" pitchFamily="18" charset="-122"/>
                <a:cs typeface="阿里巴巴普惠体 3.0 65 Medium" panose="00020600040101010101" pitchFamily="18" charset="-122"/>
              </a:rPr>
              <a:t>安装方式：夹具</a:t>
            </a:r>
            <a:endParaRPr lang="zh-CN" altLang="en-US" sz="1600" dirty="0">
              <a:solidFill>
                <a:srgbClr val="FEFEFE"/>
              </a:solidFill>
              <a:latin typeface="阿里巴巴普惠体 3.0 65 Medium" panose="00020600040101010101" pitchFamily="18" charset="-122"/>
              <a:ea typeface="阿里巴巴普惠体 3.0 65 Medium" panose="00020600040101010101" pitchFamily="18" charset="-122"/>
              <a:cs typeface="阿里巴巴普惠体 3.0 65 Medium" panose="00020600040101010101" pitchFamily="18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993968" y="4387024"/>
            <a:ext cx="23384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1600" b="0" i="0" dirty="0">
                <a:solidFill>
                  <a:srgbClr val="FEFEFE"/>
                </a:solidFill>
                <a:latin typeface="阿里巴巴普惠体 3.0 65 Medium" panose="00020600040101010101" pitchFamily="18" charset="-122"/>
                <a:ea typeface="阿里巴巴普惠体 3.0 65 Medium" panose="00020600040101010101" pitchFamily="18" charset="-122"/>
                <a:cs typeface="阿里巴巴普惠体 3.0 65 Medium" panose="00020600040101010101" pitchFamily="18" charset="-122"/>
              </a:rPr>
              <a:t>安装方式：夹具</a:t>
            </a:r>
            <a:endParaRPr lang="zh-CN" altLang="en-US" sz="1600" dirty="0">
              <a:solidFill>
                <a:srgbClr val="FEFEFE"/>
              </a:solidFill>
              <a:latin typeface="阿里巴巴普惠体 3.0 65 Medium" panose="00020600040101010101" pitchFamily="18" charset="-122"/>
              <a:ea typeface="阿里巴巴普惠体 3.0 65 Medium" panose="00020600040101010101" pitchFamily="18" charset="-122"/>
              <a:cs typeface="阿里巴巴普惠体 3.0 65 Medium" panose="00020600040101010101" pitchFamily="18" charset="-122"/>
            </a:endParaRPr>
          </a:p>
        </p:txBody>
      </p:sp>
      <p:sp>
        <p:nvSpPr>
          <p:cNvPr id="40" name="Slide 9 element 33" title="artifact-meta:{&quot;allowOverlapReason&quot;:&quot;Editable text intentionally layered over the original designed panels.&quot;}"/>
          <p:cNvSpPr txBox="1"/>
          <p:nvPr/>
        </p:nvSpPr>
        <p:spPr>
          <a:xfrm>
            <a:off x="368404" y="6197289"/>
            <a:ext cx="5796245" cy="1745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1350"/>
              </a:lnSpc>
            </a:pPr>
            <a:r>
              <a:rPr lang="zh-CN" alt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传统光伏太重、打孔破坏防水；轻质组件，让低荷载屋面、大跨度屋面也能安全上绿电。</a:t>
            </a:r>
          </a:p>
        </p:txBody>
      </p:sp>
      <p:pic>
        <p:nvPicPr>
          <p:cNvPr id="7" name="图片 6" descr="图片包含 图形用户界面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8" t="12627" r="52683" b="65614"/>
          <a:stretch>
            <a:fillRect/>
          </a:stretch>
        </p:blipFill>
        <p:spPr>
          <a:xfrm>
            <a:off x="6109477" y="1937647"/>
            <a:ext cx="2755101" cy="1329549"/>
          </a:xfrm>
          <a:prstGeom prst="rect">
            <a:avLst/>
          </a:prstGeom>
        </p:spPr>
      </p:pic>
      <p:pic>
        <p:nvPicPr>
          <p:cNvPr id="8" name="图片 7" descr="图片包含 图形用户界面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" t="60289" r="53859" b="18770"/>
          <a:stretch>
            <a:fillRect/>
          </a:stretch>
        </p:blipFill>
        <p:spPr>
          <a:xfrm>
            <a:off x="368404" y="1943712"/>
            <a:ext cx="2755101" cy="1311477"/>
          </a:xfrm>
          <a:prstGeom prst="rect">
            <a:avLst/>
          </a:prstGeom>
        </p:spPr>
      </p:pic>
      <p:pic>
        <p:nvPicPr>
          <p:cNvPr id="9" name="图片 8" descr="图片包含 图形用户界面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84" t="60992" r="14619" b="20433"/>
          <a:stretch>
            <a:fillRect/>
          </a:stretch>
        </p:blipFill>
        <p:spPr>
          <a:xfrm>
            <a:off x="8994450" y="1928594"/>
            <a:ext cx="2762250" cy="1346573"/>
          </a:xfrm>
          <a:prstGeom prst="rect">
            <a:avLst/>
          </a:prstGeom>
        </p:spPr>
      </p:pic>
      <p:pic>
        <p:nvPicPr>
          <p:cNvPr id="12" name="图片 11" descr="图片包含 图示&#10;&#10;描述已自动生成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3" t="10459" r="4499" b="63120"/>
          <a:stretch>
            <a:fillRect/>
          </a:stretch>
        </p:blipFill>
        <p:spPr>
          <a:xfrm>
            <a:off x="3242408" y="1936565"/>
            <a:ext cx="2737669" cy="1330632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610816" y="5086845"/>
            <a:ext cx="24105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gradFill>
                  <a:gsLst>
                    <a:gs pos="5000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  <a:cs typeface="阿里巴巴普惠体 3.0 75 SemiBold" panose="00020600040101010101" pitchFamily="18" charset="-122"/>
              </a:rPr>
              <a:t>梯形彩钢瓦最为典型，且兼具挑战</a:t>
            </a:r>
            <a:endParaRPr lang="zh-CN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梯形彩钢瓦胶粘</a:t>
            </a:r>
          </a:p>
        </p:txBody>
      </p:sp>
      <p:sp>
        <p:nvSpPr>
          <p:cNvPr id="3" name="Slide 15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567612" y="1170522"/>
            <a:ext cx="46687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银河 </a:t>
            </a:r>
            <a:r>
              <a:rPr lang="en-US" altLang="zh-CN" dirty="0"/>
              <a:t>7 </a:t>
            </a:r>
            <a:r>
              <a:rPr lang="zh-CN" altLang="en-US" dirty="0"/>
              <a:t>号 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Plus</a:t>
            </a:r>
            <a:r>
              <a:rPr lang="zh-CN" altLang="en-US" dirty="0"/>
              <a:t>，安装效果</a:t>
            </a:r>
          </a:p>
        </p:txBody>
      </p:sp>
      <p:pic>
        <p:nvPicPr>
          <p:cNvPr id="5" name="图片 4" descr="蓝色的背景&#10;&#10;中度可信度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8" b="12516"/>
          <a:stretch>
            <a:fillRect/>
          </a:stretch>
        </p:blipFill>
        <p:spPr>
          <a:xfrm>
            <a:off x="0" y="1630680"/>
            <a:ext cx="12192000" cy="46903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16200000">
            <a:off x="3509011" y="-1824992"/>
            <a:ext cx="5173979" cy="1219200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22000">
                <a:schemeClr val="accent1">
                  <a:lumMod val="50000"/>
                  <a:alpha val="5000"/>
                </a:schemeClr>
              </a:gs>
              <a:gs pos="63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Slide 15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567611" y="3861362"/>
            <a:ext cx="46687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安装工具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7872" y="4271009"/>
            <a:ext cx="4668756" cy="2323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Slide 15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6457871" y="3861362"/>
            <a:ext cx="46687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安装配件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57" y="4271009"/>
            <a:ext cx="4112324" cy="23232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lide 3 element 1"/>
          <p:cNvSpPr/>
          <p:nvPr/>
        </p:nvSpPr>
        <p:spPr>
          <a:xfrm>
            <a:off x="2433242" y="2305506"/>
            <a:ext cx="1700869" cy="3416993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Slide 3 element 1"/>
          <p:cNvSpPr/>
          <p:nvPr/>
        </p:nvSpPr>
        <p:spPr>
          <a:xfrm>
            <a:off x="4298872" y="2305506"/>
            <a:ext cx="1700869" cy="3416993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Slide 3 element 1"/>
          <p:cNvSpPr/>
          <p:nvPr/>
        </p:nvSpPr>
        <p:spPr>
          <a:xfrm>
            <a:off x="6164502" y="2305506"/>
            <a:ext cx="1700869" cy="3416993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Slide 3 element 1"/>
          <p:cNvSpPr/>
          <p:nvPr/>
        </p:nvSpPr>
        <p:spPr>
          <a:xfrm>
            <a:off x="8030132" y="2305506"/>
            <a:ext cx="1700869" cy="3416993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Slide 3 element 1"/>
          <p:cNvSpPr/>
          <p:nvPr/>
        </p:nvSpPr>
        <p:spPr>
          <a:xfrm>
            <a:off x="9895762" y="2305506"/>
            <a:ext cx="1700869" cy="3416993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梯形彩钢瓦胶粘</a:t>
            </a:r>
          </a:p>
        </p:txBody>
      </p:sp>
      <p:sp>
        <p:nvSpPr>
          <p:cNvPr id="3" name="Slide 3 element 1"/>
          <p:cNvSpPr/>
          <p:nvPr/>
        </p:nvSpPr>
        <p:spPr>
          <a:xfrm>
            <a:off x="567612" y="2305506"/>
            <a:ext cx="1700869" cy="3416993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Slide 3 element 25" title="artifact-meta:{&quot;allowOverlapReason&quot;:&quot;Editable text intentionally layered over the original designed panels.&quot;}"/>
          <p:cNvSpPr txBox="1"/>
          <p:nvPr/>
        </p:nvSpPr>
        <p:spPr>
          <a:xfrm>
            <a:off x="700963" y="3874752"/>
            <a:ext cx="1841500" cy="1698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1350"/>
              </a:lnSpc>
            </a:pPr>
            <a:r>
              <a:rPr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Consolas" panose="020B0609020204030204"/>
              </a:rPr>
              <a:t>01</a:t>
            </a:r>
          </a:p>
        </p:txBody>
      </p:sp>
      <p:sp>
        <p:nvSpPr>
          <p:cNvPr id="9" name="Slide 3 element 26" title="artifact-meta:{&quot;allowOverlapReason&quot;:&quot;Editable text intentionally layered over the original designed panels.&quot;}"/>
          <p:cNvSpPr txBox="1"/>
          <p:nvPr/>
        </p:nvSpPr>
        <p:spPr>
          <a:xfrm>
            <a:off x="700963" y="4104907"/>
            <a:ext cx="1568787" cy="217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ts val="175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定位</a:t>
            </a:r>
            <a:endParaRPr sz="1400" b="1" dirty="0">
              <a:solidFill>
                <a:srgbClr val="FFFFFF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18" name="Slide 3 element 36" title="artifact-meta:{&quot;allowOverlapReason&quot;:&quot;Editable text intentionally layered over the original designed panels.&quot;}"/>
          <p:cNvSpPr txBox="1"/>
          <p:nvPr/>
        </p:nvSpPr>
        <p:spPr>
          <a:xfrm>
            <a:off x="700963" y="4532842"/>
            <a:ext cx="1516126" cy="95750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测量：根据图纸测量出第一片组件的位置。</a:t>
            </a:r>
            <a:endParaRPr lang="en-US" altLang="zh-CN" sz="1065" dirty="0">
              <a:solidFill>
                <a:schemeClr val="accent1">
                  <a:lumMod val="40000"/>
                  <a:lumOff val="60000"/>
                </a:schemeClr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弹线：确定第一排组件位置。</a:t>
            </a:r>
          </a:p>
        </p:txBody>
      </p:sp>
      <p:sp>
        <p:nvSpPr>
          <p:cNvPr id="33" name="Slide 15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567612" y="1170522"/>
            <a:ext cx="9282066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银河 </a:t>
            </a:r>
            <a:r>
              <a:rPr lang="en-US" altLang="zh-CN" dirty="0"/>
              <a:t>7 </a:t>
            </a:r>
            <a:r>
              <a:rPr lang="zh-CN" altLang="en-US" dirty="0"/>
              <a:t>号 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Plus</a:t>
            </a:r>
            <a:r>
              <a:rPr lang="zh-CN" altLang="en-US" dirty="0"/>
              <a:t>，梯形</a:t>
            </a:r>
            <a:r>
              <a:rPr lang="zh-CN" alt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彩钢瓦金属屋面胶粘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+</a:t>
            </a:r>
            <a:r>
              <a:rPr lang="zh-CN" alt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机械固定全流程介绍</a:t>
            </a:r>
            <a:endParaRPr lang="zh-CN" altLang="en-US" dirty="0"/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2"/>
          <a:srcRect r="12086"/>
          <a:stretch>
            <a:fillRect/>
          </a:stretch>
        </p:blipFill>
        <p:spPr>
          <a:xfrm>
            <a:off x="580620" y="2284932"/>
            <a:ext cx="1698358" cy="129165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3241" y="2303597"/>
            <a:ext cx="1698358" cy="1291656"/>
          </a:xfrm>
          <a:prstGeom prst="rect">
            <a:avLst/>
          </a:prstGeom>
        </p:spPr>
      </p:pic>
      <p:sp>
        <p:nvSpPr>
          <p:cNvPr id="54" name="Slide 3 element 25" title="artifact-meta:{&quot;allowOverlapReason&quot;:&quot;Editable text intentionally layered over the original designed panels.&quot;}"/>
          <p:cNvSpPr txBox="1"/>
          <p:nvPr/>
        </p:nvSpPr>
        <p:spPr>
          <a:xfrm>
            <a:off x="2522143" y="3874752"/>
            <a:ext cx="1841500" cy="1698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1350"/>
              </a:lnSpc>
            </a:pPr>
            <a:r>
              <a:rPr 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Consolas" panose="020B0609020204030204"/>
              </a:rPr>
              <a:t>02</a:t>
            </a:r>
            <a:endParaRPr sz="1065" dirty="0">
              <a:solidFill>
                <a:schemeClr val="accent1">
                  <a:lumMod val="40000"/>
                  <a:lumOff val="60000"/>
                </a:schemeClr>
              </a:solidFill>
              <a:latin typeface="Consolas" panose="020B0609020204030204"/>
            </a:endParaRPr>
          </a:p>
        </p:txBody>
      </p:sp>
      <p:sp>
        <p:nvSpPr>
          <p:cNvPr id="55" name="Slide 3 element 26" title="artifact-meta:{&quot;allowOverlapReason&quot;:&quot;Editable text intentionally layered over the original designed panels.&quot;}"/>
          <p:cNvSpPr txBox="1"/>
          <p:nvPr/>
        </p:nvSpPr>
        <p:spPr>
          <a:xfrm>
            <a:off x="2522143" y="4104907"/>
            <a:ext cx="1568787" cy="217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ts val="175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打磨</a:t>
            </a:r>
            <a:endParaRPr sz="1400" b="1" dirty="0">
              <a:solidFill>
                <a:srgbClr val="FFFFFF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56" name="Slide 3 element 36" title="artifact-meta:{&quot;allowOverlapReason&quot;:&quot;Editable text intentionally layered over the original designed panels.&quot;}"/>
          <p:cNvSpPr txBox="1"/>
          <p:nvPr/>
        </p:nvSpPr>
        <p:spPr>
          <a:xfrm>
            <a:off x="2522143" y="4532842"/>
            <a:ext cx="1516126" cy="4648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打磨处理需胶粘底座处的彩钢瓦。</a:t>
            </a:r>
            <a:endParaRPr lang="zh-CN" altLang="en-US" sz="1065" dirty="0">
              <a:solidFill>
                <a:schemeClr val="accent1">
                  <a:lumMod val="40000"/>
                  <a:lumOff val="60000"/>
                </a:schemeClr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57" name="Slide 3 element 25" title="artifact-meta:{&quot;allowOverlapReason&quot;:&quot;Editable text intentionally layered over the original designed panels.&quot;}"/>
          <p:cNvSpPr txBox="1"/>
          <p:nvPr/>
        </p:nvSpPr>
        <p:spPr>
          <a:xfrm>
            <a:off x="4389043" y="3874752"/>
            <a:ext cx="1841500" cy="1698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1350"/>
              </a:lnSpc>
            </a:pPr>
            <a:r>
              <a:rPr 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Consolas" panose="020B0609020204030204"/>
              </a:rPr>
              <a:t>03</a:t>
            </a:r>
            <a:endParaRPr sz="1065" dirty="0">
              <a:solidFill>
                <a:schemeClr val="accent1">
                  <a:lumMod val="40000"/>
                  <a:lumOff val="60000"/>
                </a:schemeClr>
              </a:solidFill>
              <a:latin typeface="Consolas" panose="020B0609020204030204"/>
            </a:endParaRPr>
          </a:p>
        </p:txBody>
      </p:sp>
      <p:sp>
        <p:nvSpPr>
          <p:cNvPr id="58" name="Slide 3 element 26" title="artifact-meta:{&quot;allowOverlapReason&quot;:&quot;Editable text intentionally layered over the original designed panels.&quot;}"/>
          <p:cNvSpPr txBox="1"/>
          <p:nvPr/>
        </p:nvSpPr>
        <p:spPr>
          <a:xfrm>
            <a:off x="4389043" y="4104907"/>
            <a:ext cx="1568787" cy="217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ts val="175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胶粘底座</a:t>
            </a:r>
            <a:endParaRPr sz="1400" b="1" dirty="0">
              <a:solidFill>
                <a:srgbClr val="FFFFFF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60" name="Slide 3 element 25" title="artifact-meta:{&quot;allowOverlapReason&quot;:&quot;Editable text intentionally layered over the original designed panels.&quot;}"/>
          <p:cNvSpPr txBox="1"/>
          <p:nvPr/>
        </p:nvSpPr>
        <p:spPr>
          <a:xfrm>
            <a:off x="6240703" y="3874752"/>
            <a:ext cx="1841500" cy="1698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1350"/>
              </a:lnSpc>
            </a:pPr>
            <a:r>
              <a:rPr 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Consolas" panose="020B0609020204030204"/>
              </a:rPr>
              <a:t>04</a:t>
            </a:r>
            <a:endParaRPr sz="1065" dirty="0">
              <a:solidFill>
                <a:schemeClr val="accent1">
                  <a:lumMod val="40000"/>
                  <a:lumOff val="60000"/>
                </a:schemeClr>
              </a:solidFill>
              <a:latin typeface="Consolas" panose="020B0609020204030204"/>
            </a:endParaRPr>
          </a:p>
        </p:txBody>
      </p:sp>
      <p:sp>
        <p:nvSpPr>
          <p:cNvPr id="61" name="Slide 3 element 26" title="artifact-meta:{&quot;allowOverlapReason&quot;:&quot;Editable text intentionally layered over the original designed panels.&quot;}"/>
          <p:cNvSpPr txBox="1"/>
          <p:nvPr/>
        </p:nvSpPr>
        <p:spPr>
          <a:xfrm>
            <a:off x="6240703" y="4104907"/>
            <a:ext cx="1568787" cy="217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ts val="175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胶粘垫高胶条</a:t>
            </a:r>
            <a:endParaRPr sz="1400" b="1" dirty="0">
              <a:solidFill>
                <a:srgbClr val="FFFFFF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62" name="Slide 3 element 36" title="artifact-meta:{&quot;allowOverlapReason&quot;:&quot;Editable text intentionally layered over the original designed panels.&quot;}"/>
          <p:cNvSpPr txBox="1"/>
          <p:nvPr/>
        </p:nvSpPr>
        <p:spPr>
          <a:xfrm>
            <a:off x="6240703" y="4532842"/>
            <a:ext cx="1516126" cy="2180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垫高胶条底部打胶后胶粘</a:t>
            </a:r>
            <a:endParaRPr lang="zh-CN" altLang="en-US" sz="1065" dirty="0">
              <a:solidFill>
                <a:schemeClr val="accent1">
                  <a:lumMod val="40000"/>
                  <a:lumOff val="60000"/>
                </a:schemeClr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63" name="Slide 3 element 25" title="artifact-meta:{&quot;allowOverlapReason&quot;:&quot;Editable text intentionally layered over the original designed panels.&quot;}"/>
          <p:cNvSpPr txBox="1"/>
          <p:nvPr/>
        </p:nvSpPr>
        <p:spPr>
          <a:xfrm>
            <a:off x="8099983" y="3874752"/>
            <a:ext cx="1841500" cy="1698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1350"/>
              </a:lnSpc>
            </a:pPr>
            <a:r>
              <a:rPr 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Consolas" panose="020B0609020204030204"/>
              </a:rPr>
              <a:t>05</a:t>
            </a:r>
            <a:endParaRPr sz="1065" dirty="0">
              <a:solidFill>
                <a:schemeClr val="accent1">
                  <a:lumMod val="40000"/>
                  <a:lumOff val="60000"/>
                </a:schemeClr>
              </a:solidFill>
              <a:latin typeface="Consolas" panose="020B0609020204030204"/>
            </a:endParaRPr>
          </a:p>
        </p:txBody>
      </p:sp>
      <p:sp>
        <p:nvSpPr>
          <p:cNvPr id="64" name="Slide 3 element 26" title="artifact-meta:{&quot;allowOverlapReason&quot;:&quot;Editable text intentionally layered over the original designed panels.&quot;}"/>
          <p:cNvSpPr txBox="1"/>
          <p:nvPr/>
        </p:nvSpPr>
        <p:spPr>
          <a:xfrm>
            <a:off x="8099983" y="4104907"/>
            <a:ext cx="1568787" cy="217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ts val="175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安装组件</a:t>
            </a:r>
            <a:endParaRPr sz="1400" b="1" dirty="0">
              <a:solidFill>
                <a:srgbClr val="FFFFFF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65" name="Slide 3 element 36" title="artifact-meta:{&quot;allowOverlapReason&quot;:&quot;Editable text intentionally layered over the original designed panels.&quot;}"/>
          <p:cNvSpPr txBox="1"/>
          <p:nvPr/>
        </p:nvSpPr>
        <p:spPr>
          <a:xfrm>
            <a:off x="8099983" y="4532842"/>
            <a:ext cx="1516126" cy="7096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打胶：垫高胶条上部打胶。</a:t>
            </a:r>
            <a:endParaRPr lang="en-US" altLang="zh-CN" sz="1065" dirty="0">
              <a:solidFill>
                <a:schemeClr val="accent1">
                  <a:lumMod val="40000"/>
                  <a:lumOff val="60000"/>
                </a:schemeClr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压块安装：组件放置在彩钢瓦上后进行压块安装。</a:t>
            </a:r>
          </a:p>
        </p:txBody>
      </p:sp>
      <p:sp>
        <p:nvSpPr>
          <p:cNvPr id="66" name="Slide 3 element 25" title="artifact-meta:{&quot;allowOverlapReason&quot;:&quot;Editable text intentionally layered over the original designed panels.&quot;}"/>
          <p:cNvSpPr txBox="1"/>
          <p:nvPr/>
        </p:nvSpPr>
        <p:spPr>
          <a:xfrm>
            <a:off x="9982123" y="3874752"/>
            <a:ext cx="1841500" cy="1698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>
              <a:lnSpc>
                <a:spcPts val="1350"/>
              </a:lnSpc>
            </a:pPr>
            <a:r>
              <a:rPr 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Consolas" panose="020B0609020204030204"/>
              </a:rPr>
              <a:t>06</a:t>
            </a:r>
            <a:endParaRPr sz="1065" dirty="0">
              <a:solidFill>
                <a:schemeClr val="accent1">
                  <a:lumMod val="40000"/>
                  <a:lumOff val="60000"/>
                </a:schemeClr>
              </a:solidFill>
              <a:latin typeface="Consolas" panose="020B0609020204030204"/>
            </a:endParaRPr>
          </a:p>
        </p:txBody>
      </p:sp>
      <p:sp>
        <p:nvSpPr>
          <p:cNvPr id="67" name="Slide 3 element 26" title="artifact-meta:{&quot;allowOverlapReason&quot;:&quot;Editable text intentionally layered over the original designed panels.&quot;}"/>
          <p:cNvSpPr txBox="1"/>
          <p:nvPr/>
        </p:nvSpPr>
        <p:spPr>
          <a:xfrm>
            <a:off x="9982123" y="4104907"/>
            <a:ext cx="1568787" cy="2173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ts val="1750"/>
              </a:lnSpc>
            </a:pPr>
            <a:r>
              <a:rPr lang="zh-CN" altLang="en-US" sz="1400" b="1" dirty="0">
                <a:solidFill>
                  <a:srgbClr val="FFFFFF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依次安装所有组件</a:t>
            </a:r>
            <a:endParaRPr sz="1400" b="1" dirty="0">
              <a:solidFill>
                <a:srgbClr val="FFFFFF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sp>
        <p:nvSpPr>
          <p:cNvPr id="68" name="Slide 3 element 36" title="artifact-meta:{&quot;allowOverlapReason&quot;:&quot;Editable text intentionally layered over the original designed panels.&quot;}"/>
          <p:cNvSpPr txBox="1"/>
          <p:nvPr/>
        </p:nvSpPr>
        <p:spPr>
          <a:xfrm>
            <a:off x="9982123" y="4532842"/>
            <a:ext cx="1516126" cy="4648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端子连接：端子连接后固定下一块组件。</a:t>
            </a:r>
          </a:p>
        </p:txBody>
      </p:sp>
      <p:pic>
        <p:nvPicPr>
          <p:cNvPr id="70" name="图片 69"/>
          <p:cNvPicPr>
            <a:picLocks noChangeAspect="1"/>
          </p:cNvPicPr>
          <p:nvPr/>
        </p:nvPicPr>
        <p:blipFill>
          <a:blip r:embed="rId4"/>
          <a:srcRect l="18620" r="15707" b="5698"/>
          <a:stretch>
            <a:fillRect/>
          </a:stretch>
        </p:blipFill>
        <p:spPr>
          <a:xfrm>
            <a:off x="4295726" y="2303597"/>
            <a:ext cx="1700869" cy="129165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5"/>
          <a:srcRect l="16485" t="123" r="25554" b="-123"/>
          <a:stretch>
            <a:fillRect/>
          </a:stretch>
        </p:blipFill>
        <p:spPr>
          <a:xfrm>
            <a:off x="6167013" y="2284932"/>
            <a:ext cx="1698358" cy="1321235"/>
          </a:xfrm>
          <a:prstGeom prst="rect">
            <a:avLst/>
          </a:prstGeom>
        </p:spPr>
      </p:pic>
      <p:sp>
        <p:nvSpPr>
          <p:cNvPr id="75" name="Slide 3 element 36" title="artifact-meta:{&quot;allowOverlapReason&quot;:&quot;Editable text intentionally layered over the original designed panels.&quot;}"/>
          <p:cNvSpPr txBox="1"/>
          <p:nvPr/>
        </p:nvSpPr>
        <p:spPr>
          <a:xfrm>
            <a:off x="4407868" y="4532842"/>
            <a:ext cx="1516126" cy="46480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底座底部打胶后胶粘在打磨好的彩钢瓦上</a:t>
            </a:r>
            <a:endParaRPr lang="zh-CN" altLang="en-US" sz="1065" dirty="0">
              <a:solidFill>
                <a:schemeClr val="accent1">
                  <a:lumMod val="40000"/>
                  <a:lumOff val="60000"/>
                </a:schemeClr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>
          <a:blip r:embed="rId6"/>
          <a:srcRect l="14195" r="14354"/>
          <a:stretch>
            <a:fillRect/>
          </a:stretch>
        </p:blipFill>
        <p:spPr>
          <a:xfrm>
            <a:off x="8029498" y="2284931"/>
            <a:ext cx="1698358" cy="1310321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00786" y="2311334"/>
            <a:ext cx="1695846" cy="12839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12304" y="5760997"/>
            <a:ext cx="10767392" cy="727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2">
                    <a:lumMod val="40000"/>
                    <a:lumOff val="60000"/>
                  </a:schemeClr>
                </a:solidFill>
                <a:ea typeface="阿里巴巴普惠体 2.0 65 Medium" panose="00020600040101010101" pitchFamily="18" charset="-122"/>
              </a:rPr>
              <a:t>彩钢瓦波峰表面与银河背板打胶粘接，根据现场情况确认打胶波峰的位置，打胶波峰至少</a:t>
            </a:r>
            <a:r>
              <a:rPr lang="en-US" altLang="zh-CN" sz="1400" b="1" dirty="0">
                <a:solidFill>
                  <a:schemeClr val="tx2">
                    <a:lumMod val="40000"/>
                    <a:lumOff val="60000"/>
                  </a:schemeClr>
                </a:solidFill>
                <a:ea typeface="阿里巴巴普惠体 2.0 65 Medium" panose="00020600040101010101" pitchFamily="18" charset="-122"/>
              </a:rPr>
              <a:t>6</a:t>
            </a:r>
            <a:r>
              <a:rPr lang="zh-CN" altLang="en-US" sz="1400" b="1" dirty="0">
                <a:solidFill>
                  <a:schemeClr val="tx2">
                    <a:lumMod val="40000"/>
                    <a:lumOff val="60000"/>
                  </a:schemeClr>
                </a:solidFill>
                <a:ea typeface="阿里巴巴普惠体 2.0 65 Medium" panose="00020600040101010101" pitchFamily="18" charset="-122"/>
              </a:rPr>
              <a:t>道且胶量需覆盖整个波峰宽度，具体用胶量根据现场实际拉拔测试情况确定。</a:t>
            </a:r>
            <a:endParaRPr lang="en-US" altLang="zh-CN" sz="1400" b="1" dirty="0">
              <a:solidFill>
                <a:schemeClr val="tx2">
                  <a:lumMod val="40000"/>
                  <a:lumOff val="60000"/>
                </a:schemeClr>
              </a:solidFill>
              <a:ea typeface="阿里巴巴普惠体 2.0 65 Medium" panose="00020600040101010101" pitchFamily="18" charset="-122"/>
            </a:endParaRPr>
          </a:p>
        </p:txBody>
      </p:sp>
      <p:pic>
        <p:nvPicPr>
          <p:cNvPr id="3" name="图片 2" descr="蓝色的球&#10;&#10;中度可信度描述已自动生成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55" y="2607945"/>
            <a:ext cx="11334750" cy="251650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5263721" y="5310397"/>
            <a:ext cx="13025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sz="1200" b="1" kern="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Times New Roman" panose="02020603050405020304" pitchFamily="18" charset="0"/>
              </a:rPr>
              <a:t>T</a:t>
            </a:r>
            <a:r>
              <a:rPr lang="zh-CN" altLang="en-US" sz="1200" b="1" kern="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Times New Roman" panose="02020603050405020304" pitchFamily="18" charset="0"/>
              </a:rPr>
              <a:t>型胶粘方案</a:t>
            </a:r>
            <a:endParaRPr lang="en-US" altLang="zh-CN" sz="1200" b="1" kern="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  <a:cs typeface="Times New Roman" panose="02020603050405020304" pitchFamily="18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831215" y="1689100"/>
            <a:ext cx="10167620" cy="276860"/>
          </a:xfrm>
          <a:prstGeom prst="rect">
            <a:avLst/>
          </a:prstGeom>
        </p:spPr>
      </p:pic>
      <p:sp>
        <p:nvSpPr>
          <p:cNvPr id="2" name="Slide 15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567611" y="1170522"/>
            <a:ext cx="7975071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银河 </a:t>
            </a:r>
            <a:r>
              <a:rPr lang="en-US" altLang="zh-CN" dirty="0"/>
              <a:t>7 </a:t>
            </a:r>
            <a:r>
              <a:rPr lang="zh-CN" altLang="en-US" dirty="0"/>
              <a:t>号 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Plus</a:t>
            </a:r>
            <a:r>
              <a:rPr lang="zh-CN" altLang="en-US" dirty="0"/>
              <a:t>，梯形</a:t>
            </a:r>
            <a:r>
              <a:rPr lang="zh-CN" alt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彩钢瓦金属屋面胶粘固定</a:t>
            </a:r>
            <a:r>
              <a:rPr lang="zh-CN" altLang="en-US" dirty="0">
                <a:solidFill>
                  <a:schemeClr val="bg1"/>
                </a:solidFill>
              </a:rPr>
              <a:t>适配</a:t>
            </a:r>
          </a:p>
        </p:txBody>
      </p:sp>
      <p:sp>
        <p:nvSpPr>
          <p:cNvPr id="4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梯形彩钢瓦胶粘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3 element 1"/>
          <p:cNvSpPr/>
          <p:nvPr/>
        </p:nvSpPr>
        <p:spPr>
          <a:xfrm>
            <a:off x="454006" y="2203450"/>
            <a:ext cx="3683212" cy="3127375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Slide 3 element 1"/>
          <p:cNvSpPr/>
          <p:nvPr/>
        </p:nvSpPr>
        <p:spPr>
          <a:xfrm>
            <a:off x="4263994" y="2203450"/>
            <a:ext cx="3674334" cy="3127375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Slide 3 element 1"/>
          <p:cNvSpPr/>
          <p:nvPr/>
        </p:nvSpPr>
        <p:spPr>
          <a:xfrm>
            <a:off x="8099424" y="2140148"/>
            <a:ext cx="3697605" cy="3190677"/>
          </a:xfrm>
          <a:prstGeom prst="rect">
            <a:avLst/>
          </a:prstGeom>
          <a:solidFill>
            <a:schemeClr val="accent1">
              <a:lumMod val="40000"/>
              <a:lumOff val="60000"/>
              <a:alpha val="16000"/>
            </a:schemeClr>
          </a:solidFill>
          <a:ln w="6350"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Slide 15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567612" y="1170522"/>
            <a:ext cx="4668757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>
              <a:defRPr lang="zh-CN"/>
            </a:defPPr>
            <a:lvl1pPr>
              <a:defRPr b="1">
                <a:solidFill>
                  <a:srgbClr val="EEF6E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银河 </a:t>
            </a:r>
            <a:r>
              <a:rPr lang="en-US" altLang="zh-CN" dirty="0"/>
              <a:t>7 </a:t>
            </a:r>
            <a:r>
              <a:rPr lang="zh-CN" altLang="en-US" dirty="0"/>
              <a:t>号 </a:t>
            </a:r>
            <a:r>
              <a:rPr lang="en-US" altLang="zh-CN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Plus</a:t>
            </a:r>
            <a:r>
              <a:rPr lang="zh-CN" altLang="en-US" dirty="0"/>
              <a:t>，</a:t>
            </a:r>
            <a:r>
              <a:rPr lang="zh-CN" altLang="en-US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彩钢瓦金属屋面</a:t>
            </a:r>
            <a:r>
              <a:rPr lang="zh-CN" altLang="en-US" dirty="0"/>
              <a:t>多方案适配</a:t>
            </a:r>
          </a:p>
        </p:txBody>
      </p:sp>
      <p:sp>
        <p:nvSpPr>
          <p:cNvPr id="18" name="Slide 11 element 17" title="artifact-meta:{&quot;allowOverlapReason&quot;:&quot;Editable text intentionally layered over the original designed panels.&quot;}"/>
          <p:cNvSpPr txBox="1"/>
          <p:nvPr/>
        </p:nvSpPr>
        <p:spPr>
          <a:xfrm>
            <a:off x="10736461" y="637932"/>
            <a:ext cx="769739" cy="26669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>
              <a:lnSpc>
                <a:spcPts val="1500"/>
              </a:lnSpc>
            </a:pPr>
            <a:r>
              <a:rPr sz="1000">
                <a:solidFill>
                  <a:srgbClr val="9BB3A2"/>
                </a:solidFill>
                <a:latin typeface="Consolas" panose="020B0609020204030204"/>
              </a:rPr>
              <a:t>11 / 27</a:t>
            </a:r>
          </a:p>
        </p:txBody>
      </p:sp>
      <p:sp>
        <p:nvSpPr>
          <p:cNvPr id="2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多金属瓦型适配</a:t>
            </a:r>
          </a:p>
        </p:txBody>
      </p:sp>
      <p:sp>
        <p:nvSpPr>
          <p:cNvPr id="8" name="矩形 7"/>
          <p:cNvSpPr/>
          <p:nvPr/>
        </p:nvSpPr>
        <p:spPr>
          <a:xfrm>
            <a:off x="1023991" y="5604510"/>
            <a:ext cx="10144018" cy="727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彩钢瓦波峰位置与银河轻质光电建材采用</a:t>
            </a:r>
            <a:r>
              <a:rPr lang="en-US" altLang="zh-CN" sz="14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6</a:t>
            </a:r>
            <a:r>
              <a:rPr lang="zh-CN" altLang="en-US" sz="14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阿里巴巴普惠体 2.0 65 Medium" panose="00020600040101010101" pitchFamily="18" charset="-122"/>
                <a:ea typeface="阿里巴巴普惠体 2.0 65 Medium" panose="00020600040101010101" pitchFamily="18" charset="-122"/>
                <a:cs typeface="阿里巴巴普惠体 2.0 65 Medium" panose="00020600040101010101" pitchFamily="18" charset="-122"/>
              </a:rPr>
              <a:t>个夹具进行固定，为防止背面与彩钢瓦硬接触，采用三元乙丙胶条衬垫，胶粘辅助固定，具体用胶量根据现场实际拉拔测试情况确定。</a:t>
            </a:r>
            <a:endParaRPr lang="en-US" altLang="zh-CN" sz="1400" dirty="0">
              <a:solidFill>
                <a:schemeClr val="tx2">
                  <a:lumMod val="40000"/>
                  <a:lumOff val="60000"/>
                </a:schemeClr>
              </a:solidFill>
              <a:latin typeface="阿里巴巴普惠体 2.0 65 Medium" panose="00020600040101010101" pitchFamily="18" charset="-122"/>
              <a:ea typeface="阿里巴巴普惠体 2.0 65 Medium" panose="00020600040101010101" pitchFamily="18" charset="-122"/>
              <a:cs typeface="阿里巴巴普惠体 2.0 65 Medium" panose="00020600040101010101" pitchFamily="18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" y="2203450"/>
            <a:ext cx="3678555" cy="24733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120" y="2203450"/>
            <a:ext cx="3679190" cy="24733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950" y="2197100"/>
            <a:ext cx="3688080" cy="2479675"/>
          </a:xfrm>
          <a:prstGeom prst="rect">
            <a:avLst/>
          </a:prstGeom>
        </p:spPr>
      </p:pic>
      <p:sp>
        <p:nvSpPr>
          <p:cNvPr id="14" name="文本占位符 2"/>
          <p:cNvSpPr txBox="1"/>
          <p:nvPr>
            <p:custDataLst>
              <p:tags r:id="rId4"/>
            </p:custDataLst>
          </p:nvPr>
        </p:nvSpPr>
        <p:spPr>
          <a:xfrm>
            <a:off x="1291590" y="4912360"/>
            <a:ext cx="1936750" cy="452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直立锁边夹具方案</a:t>
            </a:r>
          </a:p>
        </p:txBody>
      </p:sp>
      <p:sp>
        <p:nvSpPr>
          <p:cNvPr id="15" name="文本占位符 2"/>
          <p:cNvSpPr txBox="1"/>
          <p:nvPr>
            <p:custDataLst>
              <p:tags r:id="rId5"/>
            </p:custDataLst>
          </p:nvPr>
        </p:nvSpPr>
        <p:spPr>
          <a:xfrm>
            <a:off x="5227320" y="4917440"/>
            <a:ext cx="1821180" cy="4133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角驰型夹具方案</a:t>
            </a:r>
          </a:p>
        </p:txBody>
      </p:sp>
      <p:sp>
        <p:nvSpPr>
          <p:cNvPr id="16" name="文本占位符 2"/>
          <p:cNvSpPr txBox="1"/>
          <p:nvPr>
            <p:custDataLst>
              <p:tags r:id="rId6"/>
            </p:custDataLst>
          </p:nvPr>
        </p:nvSpPr>
        <p:spPr>
          <a:xfrm>
            <a:off x="9090660" y="4911090"/>
            <a:ext cx="1725295" cy="4527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矮立边夹具方案</a:t>
            </a: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>
            <a:lum bright="70000" contrast="-70000"/>
          </a:blip>
          <a:stretch>
            <a:fillRect/>
          </a:stretch>
        </p:blipFill>
        <p:spPr>
          <a:xfrm>
            <a:off x="4262120" y="1593215"/>
            <a:ext cx="3543935" cy="24511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>
            <a:lum bright="70000" contrast="-70000"/>
          </a:blip>
          <a:stretch>
            <a:fillRect/>
          </a:stretch>
        </p:blipFill>
        <p:spPr>
          <a:xfrm>
            <a:off x="313690" y="1593215"/>
            <a:ext cx="3631565" cy="24638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>
            <a:lum bright="70000" contrast="-70000"/>
          </a:blip>
          <a:stretch>
            <a:fillRect/>
          </a:stretch>
        </p:blipFill>
        <p:spPr>
          <a:xfrm>
            <a:off x="8099425" y="1593215"/>
            <a:ext cx="3793490" cy="26098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3" t="19070" r="17832" b="11832"/>
          <a:stretch/>
        </p:blipFill>
        <p:spPr>
          <a:xfrm>
            <a:off x="3695735" y="846865"/>
            <a:ext cx="8496267" cy="600819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0DFED9F-D168-261E-0253-C95A01E3DB5C}"/>
              </a:ext>
            </a:extLst>
          </p:cNvPr>
          <p:cNvSpPr txBox="1"/>
          <p:nvPr/>
        </p:nvSpPr>
        <p:spPr>
          <a:xfrm>
            <a:off x="426600" y="1944611"/>
            <a:ext cx="3255153" cy="443627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07948" indent="-144142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环绕光伏区在腰线处、沿山墙、屋脊位置布置检修通道，同时可避免阴影遮挡；</a:t>
            </a:r>
            <a:endParaRPr lang="en-US" altLang="zh-CN" sz="160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  <a:p>
            <a:pPr marL="107948" indent="-144142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光伏组串需注意同行成串，避免不同角度成串后的串并联适配问题；</a:t>
            </a:r>
            <a:endParaRPr lang="en-US" altLang="zh-CN" sz="160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  <a:p>
            <a:pPr marL="107948" indent="-144142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根据彩钢瓦瓦型预留光伏阵列之间的运维通道；</a:t>
            </a:r>
            <a:endParaRPr lang="en-US" altLang="zh-CN" sz="160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  <a:p>
            <a:pPr marL="107948" indent="-144142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设置装配式钢梯，屋顶与地面区域，保障运维上下安全。</a:t>
            </a:r>
            <a:endParaRPr lang="en-US" altLang="zh-CN" sz="160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47C3A1AA-FF66-7F1A-AF41-E893C56A5D0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/>
          <a:srcRect l="681" t="2277" r="665" b="1961"/>
          <a:stretch/>
        </p:blipFill>
        <p:spPr>
          <a:xfrm>
            <a:off x="5046366" y="4502123"/>
            <a:ext cx="1504951" cy="2165349"/>
          </a:xfrm>
          <a:prstGeom prst="round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915772DA-D9A5-4B29-F401-08DAD306E873}"/>
              </a:ext>
            </a:extLst>
          </p:cNvPr>
          <p:cNvSpPr txBox="1"/>
          <p:nvPr/>
        </p:nvSpPr>
        <p:spPr>
          <a:xfrm>
            <a:off x="5046364" y="6285840"/>
            <a:ext cx="1504952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装配式楼梯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D78FAF67-3D26-FA59-DA7D-6A2166C7D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3766" y="3228149"/>
            <a:ext cx="1538783" cy="1153995"/>
          </a:xfrm>
          <a:prstGeom prst="round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C93D764F-39EF-3DBB-FB4B-E51AF7BABCF4}"/>
              </a:ext>
            </a:extLst>
          </p:cNvPr>
          <p:cNvSpPr txBox="1"/>
          <p:nvPr/>
        </p:nvSpPr>
        <p:spPr>
          <a:xfrm>
            <a:off x="4213021" y="4037436"/>
            <a:ext cx="108027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1118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检修通道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12011800-AD50-BA0E-9619-1503C95F6FD2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6551317" y="5584797"/>
            <a:ext cx="2328993" cy="0"/>
          </a:xfrm>
          <a:prstGeom prst="line">
            <a:avLst/>
          </a:prstGeom>
          <a:ln w="9525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bg1"/>
                </a:gs>
                <a:gs pos="100000">
                  <a:schemeClr val="bg1">
                    <a:alpha val="20000"/>
                  </a:schemeClr>
                </a:gs>
              </a:gsLst>
              <a:lin ang="0" scaled="0"/>
            </a:gra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连接符: 肘形 7">
            <a:extLst>
              <a:ext uri="{FF2B5EF4-FFF2-40B4-BE49-F238E27FC236}">
                <a16:creationId xmlns:a16="http://schemas.microsoft.com/office/drawing/2014/main" id="{8BBF2C80-D3DE-E3F8-D2CD-6E86F9D12793}"/>
              </a:ext>
            </a:extLst>
          </p:cNvPr>
          <p:cNvCxnSpPr>
            <a:cxnSpLocks/>
            <a:endCxn id="17" idx="3"/>
          </p:cNvCxnSpPr>
          <p:nvPr/>
        </p:nvCxnSpPr>
        <p:spPr>
          <a:xfrm rot="10800000" flipV="1">
            <a:off x="5522548" y="3108171"/>
            <a:ext cx="752221" cy="696976"/>
          </a:xfrm>
          <a:prstGeom prst="bentConnector3">
            <a:avLst>
              <a:gd name="adj1" fmla="val 50000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图片 23">
            <a:extLst>
              <a:ext uri="{FF2B5EF4-FFF2-40B4-BE49-F238E27FC236}">
                <a16:creationId xmlns:a16="http://schemas.microsoft.com/office/drawing/2014/main" id="{EC70D9E4-1BF9-423F-8EF6-0854E1AAB9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759" t="36132" r="27099" b="41256"/>
          <a:stretch/>
        </p:blipFill>
        <p:spPr>
          <a:xfrm>
            <a:off x="9264352" y="1030808"/>
            <a:ext cx="2241848" cy="221892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5" name="连接符: 肘形 24">
            <a:extLst>
              <a:ext uri="{FF2B5EF4-FFF2-40B4-BE49-F238E27FC236}">
                <a16:creationId xmlns:a16="http://schemas.microsoft.com/office/drawing/2014/main" id="{BF303E90-2586-117D-5E39-B8388D36A9F8}"/>
              </a:ext>
            </a:extLst>
          </p:cNvPr>
          <p:cNvCxnSpPr>
            <a:cxnSpLocks/>
            <a:endCxn id="24" idx="4"/>
          </p:cNvCxnSpPr>
          <p:nvPr/>
        </p:nvCxnSpPr>
        <p:spPr>
          <a:xfrm rot="16200000" flipV="1">
            <a:off x="10007715" y="3627290"/>
            <a:ext cx="854496" cy="99373"/>
          </a:xfrm>
          <a:prstGeom prst="bentConnector3">
            <a:avLst>
              <a:gd name="adj1" fmla="val 50000"/>
            </a:avLst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35000">
                  <a:schemeClr val="accent1">
                    <a:lumMod val="0"/>
                    <a:lumOff val="100000"/>
                  </a:schemeClr>
                </a:gs>
                <a:gs pos="100000">
                  <a:schemeClr val="bg1">
                    <a:alpha val="20000"/>
                  </a:schemeClr>
                </a:gs>
              </a:gsLst>
              <a:lin ang="0" scaled="0"/>
            </a:gra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A06A1972-90C2-4A48-39F4-299457CEE651}"/>
              </a:ext>
            </a:extLst>
          </p:cNvPr>
          <p:cNvSpPr/>
          <p:nvPr/>
        </p:nvSpPr>
        <p:spPr>
          <a:xfrm>
            <a:off x="9936427" y="5349214"/>
            <a:ext cx="1920213" cy="854497"/>
          </a:xfrm>
          <a:prstGeom prst="roundRect">
            <a:avLst/>
          </a:prstGeom>
          <a:solidFill>
            <a:srgbClr val="00206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67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设置环绕光伏区运维走道，设置贴合围护板的踏步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65EBC08-40A3-83BE-1121-15FC320F4860}"/>
              </a:ext>
            </a:extLst>
          </p:cNvPr>
          <p:cNvSpPr/>
          <p:nvPr/>
        </p:nvSpPr>
        <p:spPr>
          <a:xfrm>
            <a:off x="449138" y="1187682"/>
            <a:ext cx="3923060" cy="3385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kern="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Times New Roman" panose="02020603050405020304" pitchFamily="18" charset="0"/>
              </a:rPr>
              <a:t>适配</a:t>
            </a:r>
            <a:r>
              <a:rPr lang="zh-CN" altLang="en-US" sz="1600" kern="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Times New Roman" panose="02020603050405020304" pitchFamily="18" charset="0"/>
              </a:rPr>
              <a:t>新</a:t>
            </a:r>
            <a:r>
              <a:rPr lang="en-US" altLang="zh-CN" sz="1600" kern="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Times New Roman" panose="02020603050405020304" pitchFamily="18" charset="0"/>
              </a:rPr>
              <a:t>/</a:t>
            </a:r>
            <a:r>
              <a:rPr lang="zh-CN" altLang="en-US" sz="1600" kern="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Times New Roman" panose="02020603050405020304" pitchFamily="18" charset="0"/>
              </a:rPr>
              <a:t>改建煤棚，夹具</a:t>
            </a:r>
            <a:r>
              <a:rPr lang="en-US" altLang="zh-CN" sz="1600" kern="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Times New Roman" panose="02020603050405020304" pitchFamily="18" charset="0"/>
              </a:rPr>
              <a:t>/</a:t>
            </a:r>
            <a:r>
              <a:rPr lang="zh-CN" altLang="en-US" sz="1600" kern="0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  <a:cs typeface="Times New Roman" panose="02020603050405020304" pitchFamily="18" charset="0"/>
              </a:rPr>
              <a:t>胶粘安装银河</a:t>
            </a:r>
            <a:endParaRPr lang="en-US" altLang="zh-CN" sz="1600" kern="0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  <a:cs typeface="Times New Roman" panose="02020603050405020304" pitchFamily="18" charset="0"/>
            </a:endParaRPr>
          </a:p>
        </p:txBody>
      </p:sp>
      <p:sp>
        <p:nvSpPr>
          <p:cNvPr id="5" name="文本占位符 2">
            <a:extLst>
              <a:ext uri="{FF2B5EF4-FFF2-40B4-BE49-F238E27FC236}">
                <a16:creationId xmlns:a16="http://schemas.microsoft.com/office/drawing/2014/main" id="{9E1F1470-3949-96C6-CA94-DA724D483775}"/>
              </a:ext>
            </a:extLst>
          </p:cNvPr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煤棚光伏屋面专业化建设建议</a:t>
            </a:r>
          </a:p>
        </p:txBody>
      </p:sp>
    </p:spTree>
    <p:extLst>
      <p:ext uri="{BB962C8B-B14F-4D97-AF65-F5344CB8AC3E}">
        <p14:creationId xmlns:p14="http://schemas.microsoft.com/office/powerpoint/2010/main" val="3432180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洗煤厂煤棚场景日用电量曲线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714750" y="18716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6" name="图表 5"/>
          <p:cNvGraphicFramePr/>
          <p:nvPr/>
        </p:nvGraphicFramePr>
        <p:xfrm>
          <a:off x="6052185" y="1496695"/>
          <a:ext cx="5461000" cy="405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7" name="Text 44"/>
          <p:cNvSpPr/>
          <p:nvPr/>
        </p:nvSpPr>
        <p:spPr>
          <a:xfrm>
            <a:off x="658272" y="6321070"/>
            <a:ext cx="10844219" cy="14629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测算口径：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两班制运行，早班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7-11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点、下午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13-17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点，凌晨低谷仅保留基础照明和巡检用电，总装机负载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2MW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，实际运行负载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500-1000kW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788670" y="1575276"/>
          <a:ext cx="4648865" cy="4413557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121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7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6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设备名称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0" dirty="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典型功率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日运行特点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原煤准备设备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破碎机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200-400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kW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间歇运行，与给料机联动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重介分选系统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泵组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100-250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kW × 3-5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台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连续运行，介质循环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浮选系统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搅拌槽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55-110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kW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连续运行，药剂添加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压滤脱水系统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压滤机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30-75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kW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批次运行，每批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2-4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h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浓缩系统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耙式浓缩机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15-45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kW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连续低速运行，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24h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不停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皮带运输机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75-200kW × 10-20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台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全线联动，负载随煤量变化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振动筛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30-75kW × 4-8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台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连续运行，与分选系统联动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离心脱水机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45-90kW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连续运行，处理精煤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循环水泵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200-500kW × 2-3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台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24h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连续运行，全厂水循环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261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除尘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/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通风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50-150kW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破碎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/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转运点扬尘处开启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388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照明系统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0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40-80kW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/>
                          <a:latin typeface="阿里巴巴普惠体 2.0 65 Medium" panose="00020600040101010101" pitchFamily="18" charset="-122"/>
                          <a:ea typeface="阿里巴巴普惠体 2.0 65 Medium" panose="00020600040101010101" pitchFamily="18" charset="-122"/>
                          <a:cs typeface="阿里巴巴普惠体 2.0 65 Medium" panose="00020600040101010101" pitchFamily="18" charset="-122"/>
                        </a:rPr>
                        <a:t>夜间及室内照明</a:t>
                      </a:r>
                    </a:p>
                  </a:txBody>
                  <a:tcPr marL="74382" marR="74382" marT="74382" marB="74382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组合 80"/>
          <p:cNvGrpSpPr/>
          <p:nvPr/>
        </p:nvGrpSpPr>
        <p:grpSpPr>
          <a:xfrm>
            <a:off x="6169025" y="2395855"/>
            <a:ext cx="1728470" cy="1851660"/>
            <a:chOff x="2815590" y="1319530"/>
            <a:chExt cx="1728576" cy="1851365"/>
          </a:xfrm>
        </p:grpSpPr>
        <p:sp>
          <p:nvSpPr>
            <p:cNvPr id="84" name="AutoShape 24"/>
            <p:cNvSpPr/>
            <p:nvPr/>
          </p:nvSpPr>
          <p:spPr>
            <a:xfrm>
              <a:off x="2815590" y="1319530"/>
              <a:ext cx="827405" cy="268605"/>
            </a:xfrm>
            <a:prstGeom prst="rect">
              <a:avLst/>
            </a:prstGeom>
            <a:noFill/>
            <a:ln w="12700">
              <a:noFill/>
              <a:prstDash val="solid"/>
            </a:ln>
          </p:spPr>
          <p:txBody>
            <a:bodyPr wrap="square" lIns="121920" tIns="60960" rIns="121920" bIns="60960" rtlCol="0" anchor="t">
              <a:noAutofit/>
            </a:bodyPr>
            <a:lstStyle/>
            <a:p>
              <a:pPr indent="0" algn="ctr">
                <a:lnSpc>
                  <a:spcPct val="100000"/>
                </a:lnSpc>
                <a:defRPr/>
              </a:pPr>
              <a:r>
                <a:rPr lang="zh-CN" altLang="en-US" sz="1000" i="0" u="none" strike="noStrike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Calibri" panose="020F0502020204030204"/>
                </a:rPr>
                <a:t>轻质组件</a:t>
              </a:r>
            </a:p>
          </p:txBody>
        </p:sp>
        <p:cxnSp>
          <p:nvCxnSpPr>
            <p:cNvPr id="86" name="Connector 50"/>
            <p:cNvCxnSpPr/>
            <p:nvPr/>
          </p:nvCxnSpPr>
          <p:spPr>
            <a:xfrm flipH="1" flipV="1">
              <a:off x="3335655" y="1938020"/>
              <a:ext cx="654050" cy="8890"/>
            </a:xfrm>
            <a:prstGeom prst="line">
              <a:avLst/>
            </a:prstGeom>
            <a:noFill/>
            <a:ln w="12700" cap="flat">
              <a:solidFill>
                <a:schemeClr val="accent4">
                  <a:lumMod val="20000"/>
                  <a:lumOff val="80000"/>
                  <a:alpha val="100000"/>
                </a:schemeClr>
              </a:solidFill>
              <a:prstDash val="solid"/>
              <a:headEnd type="stealth" w="med" len="med"/>
              <a:tailEnd type="none" w="med" len="med"/>
            </a:ln>
          </p:spPr>
        </p:cxnSp>
        <p:pic>
          <p:nvPicPr>
            <p:cNvPr id="106" name="Picture 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8"/>
            <a:srcRect l="10758" t="10566" r="10842" b="11230"/>
            <a:stretch>
              <a:fillRect/>
            </a:stretch>
          </p:blipFill>
          <p:spPr>
            <a:xfrm>
              <a:off x="4137336" y="2755674"/>
              <a:ext cx="406830" cy="415221"/>
            </a:xfrm>
            <a:prstGeom prst="roundRect">
              <a:avLst>
                <a:gd name="adj" fmla="val 18262"/>
              </a:avLst>
            </a:prstGeom>
            <a:ln w="12700">
              <a:noFill/>
              <a:prstDash val="solid"/>
            </a:ln>
            <a:effectLst>
              <a:outerShdw blurRad="203200" dist="101600" dir="2700000" algn="tl" rotWithShape="0">
                <a:srgbClr val="000000">
                  <a:alpha val="25000"/>
                </a:srgbClr>
              </a:outerShdw>
            </a:effectLst>
          </p:spPr>
        </p:pic>
      </p:grpSp>
      <p:cxnSp>
        <p:nvCxnSpPr>
          <p:cNvPr id="3" name="Connector 21"/>
          <p:cNvCxnSpPr/>
          <p:nvPr>
            <p:custDataLst>
              <p:tags r:id="rId1"/>
            </p:custDataLst>
          </p:nvPr>
        </p:nvCxnSpPr>
        <p:spPr>
          <a:xfrm flipV="1">
            <a:off x="7694930" y="3286760"/>
            <a:ext cx="0" cy="483235"/>
          </a:xfrm>
          <a:prstGeom prst="line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prstDash val="sysDash"/>
            <a:headEnd type="triangle" w="med" len="med"/>
            <a:tailEnd type="triangle" w="med" len="med"/>
          </a:ln>
        </p:spPr>
      </p:cxnSp>
      <p:sp>
        <p:nvSpPr>
          <p:cNvPr id="26" name="AutoShape 63"/>
          <p:cNvSpPr/>
          <p:nvPr/>
        </p:nvSpPr>
        <p:spPr>
          <a:xfrm>
            <a:off x="7242810" y="238252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混网逆变器</a:t>
            </a:r>
          </a:p>
        </p:txBody>
      </p:sp>
      <p:pic>
        <p:nvPicPr>
          <p:cNvPr id="17" name="图片 16"/>
          <p:cNvPicPr/>
          <p:nvPr/>
        </p:nvPicPr>
        <p:blipFill>
          <a:blip r:embed="rId9"/>
          <a:stretch>
            <a:fillRect/>
          </a:stretch>
        </p:blipFill>
        <p:spPr>
          <a:xfrm>
            <a:off x="6266815" y="2664460"/>
            <a:ext cx="516255" cy="761365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0"/>
          <a:srcRect l="25675" t="23965" r="20516" b="28896"/>
          <a:stretch>
            <a:fillRect/>
          </a:stretch>
        </p:blipFill>
        <p:spPr>
          <a:xfrm>
            <a:off x="8752417" y="2633557"/>
            <a:ext cx="656167" cy="953347"/>
          </a:xfrm>
          <a:prstGeom prst="rect">
            <a:avLst/>
          </a:prstGeom>
          <a:ln w="12700">
            <a:noFill/>
            <a:prstDash val="solid"/>
          </a:ln>
        </p:spPr>
      </p:pic>
      <p:cxnSp>
        <p:nvCxnSpPr>
          <p:cNvPr id="5" name="Connector 50"/>
          <p:cNvCxnSpPr/>
          <p:nvPr/>
        </p:nvCxnSpPr>
        <p:spPr>
          <a:xfrm flipH="1" flipV="1">
            <a:off x="8091170" y="3023235"/>
            <a:ext cx="654050" cy="8890"/>
          </a:xfrm>
          <a:prstGeom prst="line">
            <a:avLst/>
          </a:prstGeom>
          <a:noFill/>
          <a:ln w="12700" cap="flat">
            <a:solidFill>
              <a:schemeClr val="accent4">
                <a:lumMod val="40000"/>
                <a:lumOff val="60000"/>
                <a:alpha val="100000"/>
              </a:schemeClr>
            </a:solidFill>
            <a:prstDash val="solid"/>
            <a:headEnd type="stealth" w="med" len="med"/>
            <a:tailEnd type="none" w="med" len="med"/>
          </a:ln>
        </p:spPr>
      </p:cxnSp>
      <p:cxnSp>
        <p:nvCxnSpPr>
          <p:cNvPr id="6" name="Connector 50"/>
          <p:cNvCxnSpPr/>
          <p:nvPr/>
        </p:nvCxnSpPr>
        <p:spPr>
          <a:xfrm flipH="1" flipV="1">
            <a:off x="9398635" y="3049905"/>
            <a:ext cx="654050" cy="8890"/>
          </a:xfrm>
          <a:prstGeom prst="line">
            <a:avLst/>
          </a:prstGeom>
          <a:noFill/>
          <a:ln w="12700" cap="flat">
            <a:solidFill>
              <a:schemeClr val="accent4">
                <a:lumMod val="40000"/>
                <a:lumOff val="60000"/>
                <a:alpha val="100000"/>
              </a:schemeClr>
            </a:solidFill>
            <a:prstDash val="solid"/>
            <a:headEnd type="stealth" w="med" len="med"/>
            <a:tailEnd type="none" w="med" len="med"/>
          </a:ln>
        </p:spPr>
      </p:cxnSp>
      <p:pic>
        <p:nvPicPr>
          <p:cNvPr id="7" name="Picture 26"/>
          <p:cNvPicPr>
            <a:picLocks noChangeAspect="1"/>
          </p:cNvPicPr>
          <p:nvPr/>
        </p:nvPicPr>
        <p:blipFill>
          <a:blip r:embed="rId11">
            <a:lum bright="70000" contrast="-70000"/>
          </a:blip>
          <a:srcRect/>
          <a:stretch>
            <a:fillRect/>
          </a:stretch>
        </p:blipFill>
        <p:spPr>
          <a:xfrm>
            <a:off x="8798096" y="4247241"/>
            <a:ext cx="610870" cy="718820"/>
          </a:xfrm>
          <a:prstGeom prst="rect">
            <a:avLst/>
          </a:prstGeom>
          <a:ln w="12700">
            <a:noFill/>
            <a:prstDash val="solid"/>
          </a:ln>
        </p:spPr>
      </p:pic>
      <p:cxnSp>
        <p:nvCxnSpPr>
          <p:cNvPr id="9" name="Connector 21"/>
          <p:cNvCxnSpPr/>
          <p:nvPr>
            <p:custDataLst>
              <p:tags r:id="rId2"/>
            </p:custDataLst>
          </p:nvPr>
        </p:nvCxnSpPr>
        <p:spPr>
          <a:xfrm flipV="1">
            <a:off x="9055735" y="3582035"/>
            <a:ext cx="0" cy="609600"/>
          </a:xfrm>
          <a:prstGeom prst="line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prstDash val="solid"/>
            <a:headEnd type="triangle" w="med" len="med"/>
            <a:tailEnd type="triangle" w="med" len="med"/>
          </a:ln>
        </p:spPr>
      </p:cxnSp>
      <p:pic>
        <p:nvPicPr>
          <p:cNvPr id="22" name="Picture 2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10173123" y="2886287"/>
            <a:ext cx="386927" cy="400473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10608310" y="2845435"/>
            <a:ext cx="480060" cy="49530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15" name="AutoShape 26"/>
          <p:cNvSpPr/>
          <p:nvPr/>
        </p:nvSpPr>
        <p:spPr>
          <a:xfrm>
            <a:off x="10109200" y="2751455"/>
            <a:ext cx="1037590" cy="648335"/>
          </a:xfrm>
          <a:prstGeom prst="rect">
            <a:avLst/>
          </a:prstGeom>
          <a:noFill/>
          <a:ln w="12700" cap="flat">
            <a:solidFill>
              <a:srgbClr val="FFFFFF">
                <a:alpha val="100000"/>
              </a:srgbClr>
            </a:solidFill>
            <a:prstDash val="sysDash"/>
          </a:ln>
        </p:spPr>
        <p:txBody>
          <a:bodyPr lIns="121920" tIns="60960" rIns="121920" bIns="6096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kumimoji="0" lang="en-US" sz="1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6" name="AutoShape 63"/>
          <p:cNvSpPr/>
          <p:nvPr/>
        </p:nvSpPr>
        <p:spPr>
          <a:xfrm>
            <a:off x="8591550" y="237236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光伏并网柜</a:t>
            </a:r>
          </a:p>
        </p:txBody>
      </p:sp>
      <p:sp>
        <p:nvSpPr>
          <p:cNvPr id="18" name="AutoShape 63"/>
          <p:cNvSpPr/>
          <p:nvPr/>
        </p:nvSpPr>
        <p:spPr>
          <a:xfrm>
            <a:off x="10160635" y="238252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厂区负载</a:t>
            </a:r>
          </a:p>
        </p:txBody>
      </p:sp>
      <p:sp>
        <p:nvSpPr>
          <p:cNvPr id="19" name="AutoShape 63"/>
          <p:cNvSpPr/>
          <p:nvPr/>
        </p:nvSpPr>
        <p:spPr>
          <a:xfrm>
            <a:off x="7242810" y="441071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云平台</a:t>
            </a:r>
          </a:p>
        </p:txBody>
      </p:sp>
      <p:sp>
        <p:nvSpPr>
          <p:cNvPr id="21" name="AutoShape 63"/>
          <p:cNvSpPr/>
          <p:nvPr/>
        </p:nvSpPr>
        <p:spPr>
          <a:xfrm>
            <a:off x="8591550" y="496570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电网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6072505" y="1613535"/>
            <a:ext cx="5398770" cy="4024630"/>
          </a:xfrm>
          <a:prstGeom prst="roundRect">
            <a:avLst/>
          </a:prstGeom>
          <a:noFill/>
          <a:ln w="63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1MW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单体煤棚项目为例</a:t>
            </a:r>
          </a:p>
        </p:txBody>
      </p:sp>
      <p:pic>
        <p:nvPicPr>
          <p:cNvPr id="167" name="Picture 102"/>
          <p:cNvPicPr>
            <a:picLocks noChangeAspect="1"/>
          </p:cNvPicPr>
          <p:nvPr/>
        </p:nvPicPr>
        <p:blipFill>
          <a:blip r:embed="rId14"/>
          <a:srcRect t="20418" r="15154" b="18721"/>
          <a:stretch>
            <a:fillRect/>
          </a:stretch>
        </p:blipFill>
        <p:spPr>
          <a:xfrm>
            <a:off x="7259955" y="2703830"/>
            <a:ext cx="791210" cy="56769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12" name="图片 11" descr="2E片1WE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09787" y="3770246"/>
            <a:ext cx="545465" cy="836295"/>
          </a:xfrm>
          <a:prstGeom prst="rect">
            <a:avLst/>
          </a:prstGeom>
        </p:spPr>
      </p:pic>
      <p:cxnSp>
        <p:nvCxnSpPr>
          <p:cNvPr id="29" name="肘形连接符 28"/>
          <p:cNvCxnSpPr/>
          <p:nvPr/>
        </p:nvCxnSpPr>
        <p:spPr>
          <a:xfrm rot="16200000">
            <a:off x="6827520" y="3044825"/>
            <a:ext cx="498475" cy="951230"/>
          </a:xfrm>
          <a:prstGeom prst="bentConnector3">
            <a:avLst>
              <a:gd name="adj1" fmla="val 50000"/>
            </a:avLst>
          </a:prstGeom>
          <a:ln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" name="文本框 3">
            <a:extLst>
              <a:ext uri="{FF2B5EF4-FFF2-40B4-BE49-F238E27FC236}">
                <a16:creationId xmlns:a16="http://schemas.microsoft.com/office/drawing/2014/main" id="{20FB4A26-B6C5-3686-30D7-BD5C55443E45}"/>
              </a:ext>
            </a:extLst>
          </p:cNvPr>
          <p:cNvSpPr txBox="1"/>
          <p:nvPr/>
        </p:nvSpPr>
        <p:spPr>
          <a:xfrm>
            <a:off x="6899952" y="5701366"/>
            <a:ext cx="37962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光储一体化场景</a:t>
            </a:r>
            <a:r>
              <a:rPr lang="zh-CN" altLang="en-US" b="1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解决方案</a:t>
            </a:r>
            <a:endParaRPr lang="en-US" altLang="zh-CN" b="1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800kW+832kWh</a:t>
            </a:r>
            <a:endParaRPr lang="zh-CN" altLang="en-US" sz="1400" dirty="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95630" y="2395855"/>
            <a:ext cx="1728470" cy="1851660"/>
            <a:chOff x="2815590" y="1319530"/>
            <a:chExt cx="1728576" cy="1851365"/>
          </a:xfrm>
        </p:grpSpPr>
        <p:sp>
          <p:nvSpPr>
            <p:cNvPr id="14" name="AutoShape 24"/>
            <p:cNvSpPr/>
            <p:nvPr/>
          </p:nvSpPr>
          <p:spPr>
            <a:xfrm>
              <a:off x="2815590" y="1319530"/>
              <a:ext cx="827405" cy="268605"/>
            </a:xfrm>
            <a:prstGeom prst="rect">
              <a:avLst/>
            </a:prstGeom>
            <a:noFill/>
            <a:ln w="12700">
              <a:noFill/>
              <a:prstDash val="solid"/>
            </a:ln>
          </p:spPr>
          <p:txBody>
            <a:bodyPr wrap="square" lIns="121920" tIns="60960" rIns="121920" bIns="60960" rtlCol="0" anchor="t">
              <a:noAutofit/>
            </a:bodyPr>
            <a:lstStyle/>
            <a:p>
              <a:pPr indent="0" algn="ctr">
                <a:lnSpc>
                  <a:spcPct val="100000"/>
                </a:lnSpc>
                <a:defRPr/>
              </a:pPr>
              <a:r>
                <a:rPr lang="zh-CN" altLang="en-US" sz="1000" i="0" u="none" strike="noStrike">
                  <a:solidFill>
                    <a:schemeClr val="bg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Arial" panose="020B0604020202020204" pitchFamily="34" charset="0"/>
                  <a:sym typeface="Calibri" panose="020F0502020204030204"/>
                </a:rPr>
                <a:t>轻质组件</a:t>
              </a:r>
            </a:p>
          </p:txBody>
        </p:sp>
        <p:cxnSp>
          <p:nvCxnSpPr>
            <p:cNvPr id="23" name="Connector 50"/>
            <p:cNvCxnSpPr/>
            <p:nvPr/>
          </p:nvCxnSpPr>
          <p:spPr>
            <a:xfrm flipH="1" flipV="1">
              <a:off x="3335655" y="1938020"/>
              <a:ext cx="654050" cy="8890"/>
            </a:xfrm>
            <a:prstGeom prst="line">
              <a:avLst/>
            </a:prstGeom>
            <a:noFill/>
            <a:ln w="12700" cap="flat">
              <a:solidFill>
                <a:srgbClr val="EE2629">
                  <a:alpha val="100000"/>
                </a:srgbClr>
              </a:solidFill>
              <a:prstDash val="solid"/>
              <a:headEnd type="stealth" w="med" len="med"/>
              <a:tailEnd type="none" w="med" len="med"/>
            </a:ln>
          </p:spPr>
        </p:cxnSp>
        <p:pic>
          <p:nvPicPr>
            <p:cNvPr id="25" name="Picture 6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8"/>
            <a:srcRect l="10758" t="10566" r="10842" b="11230"/>
            <a:stretch>
              <a:fillRect/>
            </a:stretch>
          </p:blipFill>
          <p:spPr>
            <a:xfrm>
              <a:off x="4137336" y="2755674"/>
              <a:ext cx="406830" cy="415221"/>
            </a:xfrm>
            <a:prstGeom prst="roundRect">
              <a:avLst>
                <a:gd name="adj" fmla="val 18262"/>
              </a:avLst>
            </a:prstGeom>
            <a:ln w="12700">
              <a:noFill/>
              <a:prstDash val="solid"/>
            </a:ln>
            <a:effectLst>
              <a:outerShdw blurRad="203200" dist="101600" dir="2700000" algn="tl" rotWithShape="0">
                <a:srgbClr val="000000">
                  <a:alpha val="25000"/>
                </a:srgbClr>
              </a:outerShdw>
            </a:effectLst>
          </p:spPr>
        </p:pic>
      </p:grpSp>
      <p:cxnSp>
        <p:nvCxnSpPr>
          <p:cNvPr id="27" name="Connector 21"/>
          <p:cNvCxnSpPr/>
          <p:nvPr>
            <p:custDataLst>
              <p:tags r:id="rId3"/>
            </p:custDataLst>
          </p:nvPr>
        </p:nvCxnSpPr>
        <p:spPr>
          <a:xfrm flipV="1">
            <a:off x="2121535" y="3286760"/>
            <a:ext cx="0" cy="483235"/>
          </a:xfrm>
          <a:prstGeom prst="line">
            <a:avLst/>
          </a:prstGeom>
          <a:noFill/>
          <a:ln w="12700" cap="flat">
            <a:solidFill>
              <a:srgbClr val="FFFF00"/>
            </a:solidFill>
            <a:prstDash val="sysDash"/>
            <a:headEnd type="triangle" w="med" len="med"/>
            <a:tailEnd type="triangle" w="med" len="med"/>
          </a:ln>
        </p:spPr>
      </p:cxnSp>
      <p:sp>
        <p:nvSpPr>
          <p:cNvPr id="28" name="AutoShape 63"/>
          <p:cNvSpPr/>
          <p:nvPr/>
        </p:nvSpPr>
        <p:spPr>
          <a:xfrm>
            <a:off x="1669415" y="238252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并网逆变器</a:t>
            </a:r>
          </a:p>
        </p:txBody>
      </p:sp>
      <p:pic>
        <p:nvPicPr>
          <p:cNvPr id="30" name="图片 29"/>
          <p:cNvPicPr/>
          <p:nvPr/>
        </p:nvPicPr>
        <p:blipFill>
          <a:blip r:embed="rId9"/>
          <a:stretch>
            <a:fillRect/>
          </a:stretch>
        </p:blipFill>
        <p:spPr>
          <a:xfrm>
            <a:off x="693420" y="2664460"/>
            <a:ext cx="516255" cy="761365"/>
          </a:xfrm>
          <a:prstGeom prst="rect">
            <a:avLst/>
          </a:prstGeom>
        </p:spPr>
      </p:pic>
      <p:pic>
        <p:nvPicPr>
          <p:cNvPr id="31" name="Picture 92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1771227" y="2792095"/>
            <a:ext cx="706967" cy="494453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32" name="Picture 20"/>
          <p:cNvPicPr>
            <a:picLocks noChangeAspect="1"/>
          </p:cNvPicPr>
          <p:nvPr/>
        </p:nvPicPr>
        <p:blipFill>
          <a:blip r:embed="rId10"/>
          <a:srcRect l="25675" t="23965" r="20516" b="28896"/>
          <a:stretch>
            <a:fillRect/>
          </a:stretch>
        </p:blipFill>
        <p:spPr>
          <a:xfrm>
            <a:off x="3179022" y="2633557"/>
            <a:ext cx="656167" cy="953347"/>
          </a:xfrm>
          <a:prstGeom prst="rect">
            <a:avLst/>
          </a:prstGeom>
          <a:ln w="12700">
            <a:noFill/>
            <a:prstDash val="solid"/>
          </a:ln>
        </p:spPr>
      </p:pic>
      <p:cxnSp>
        <p:nvCxnSpPr>
          <p:cNvPr id="33" name="Connector 50"/>
          <p:cNvCxnSpPr/>
          <p:nvPr/>
        </p:nvCxnSpPr>
        <p:spPr>
          <a:xfrm flipH="1" flipV="1">
            <a:off x="2517775" y="3023235"/>
            <a:ext cx="654050" cy="8890"/>
          </a:xfrm>
          <a:prstGeom prst="line">
            <a:avLst/>
          </a:prstGeom>
          <a:noFill/>
          <a:ln w="12700" cap="flat">
            <a:solidFill>
              <a:srgbClr val="EE2629">
                <a:alpha val="100000"/>
              </a:srgbClr>
            </a:solidFill>
            <a:prstDash val="solid"/>
            <a:headEnd type="stealth" w="med" len="med"/>
            <a:tailEnd type="none" w="med" len="med"/>
          </a:ln>
        </p:spPr>
      </p:cxnSp>
      <p:cxnSp>
        <p:nvCxnSpPr>
          <p:cNvPr id="34" name="Connector 50"/>
          <p:cNvCxnSpPr/>
          <p:nvPr/>
        </p:nvCxnSpPr>
        <p:spPr>
          <a:xfrm flipH="1" flipV="1">
            <a:off x="3825240" y="3049905"/>
            <a:ext cx="654050" cy="8890"/>
          </a:xfrm>
          <a:prstGeom prst="line">
            <a:avLst/>
          </a:prstGeom>
          <a:noFill/>
          <a:ln w="12700" cap="flat">
            <a:solidFill>
              <a:srgbClr val="EE2629">
                <a:alpha val="100000"/>
              </a:srgbClr>
            </a:solidFill>
            <a:prstDash val="solid"/>
            <a:headEnd type="stealth" w="med" len="med"/>
            <a:tailEnd type="none" w="med" len="med"/>
          </a:ln>
        </p:spPr>
      </p:cxnSp>
      <p:pic>
        <p:nvPicPr>
          <p:cNvPr id="35" name="Picture 26"/>
          <p:cNvPicPr>
            <a:picLocks noChangeAspect="1"/>
          </p:cNvPicPr>
          <p:nvPr/>
        </p:nvPicPr>
        <p:blipFill>
          <a:blip r:embed="rId11">
            <a:lum bright="70000" contrast="-70000"/>
          </a:blip>
          <a:srcRect/>
          <a:stretch>
            <a:fillRect/>
          </a:stretch>
        </p:blipFill>
        <p:spPr>
          <a:xfrm>
            <a:off x="3177076" y="4246606"/>
            <a:ext cx="610870" cy="718820"/>
          </a:xfrm>
          <a:prstGeom prst="rect">
            <a:avLst/>
          </a:prstGeom>
          <a:ln w="12700">
            <a:noFill/>
            <a:prstDash val="solid"/>
          </a:ln>
        </p:spPr>
      </p:pic>
      <p:cxnSp>
        <p:nvCxnSpPr>
          <p:cNvPr id="36" name="Connector 21"/>
          <p:cNvCxnSpPr/>
          <p:nvPr>
            <p:custDataLst>
              <p:tags r:id="rId4"/>
            </p:custDataLst>
          </p:nvPr>
        </p:nvCxnSpPr>
        <p:spPr>
          <a:xfrm flipV="1">
            <a:off x="3482340" y="3582035"/>
            <a:ext cx="0" cy="609600"/>
          </a:xfrm>
          <a:prstGeom prst="line">
            <a:avLst/>
          </a:prstGeom>
          <a:noFill/>
          <a:ln w="12700" cap="flat">
            <a:solidFill>
              <a:srgbClr val="FFFF00"/>
            </a:solidFill>
            <a:prstDash val="solid"/>
            <a:headEnd type="triangle" w="med" len="med"/>
            <a:tailEnd type="none" w="med" len="med"/>
          </a:ln>
        </p:spPr>
      </p:cxnSp>
      <p:pic>
        <p:nvPicPr>
          <p:cNvPr id="37" name="Picture 22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4599728" y="2886287"/>
            <a:ext cx="386927" cy="400473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38" name="Picture 24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5034915" y="2845435"/>
            <a:ext cx="480060" cy="49530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9" name="AutoShape 26"/>
          <p:cNvSpPr/>
          <p:nvPr/>
        </p:nvSpPr>
        <p:spPr>
          <a:xfrm>
            <a:off x="4535805" y="2751455"/>
            <a:ext cx="1037590" cy="648335"/>
          </a:xfrm>
          <a:prstGeom prst="rect">
            <a:avLst/>
          </a:prstGeom>
          <a:noFill/>
          <a:ln w="12700" cap="flat">
            <a:solidFill>
              <a:srgbClr val="FFFFFF">
                <a:alpha val="100000"/>
              </a:srgbClr>
            </a:solidFill>
            <a:prstDash val="sysDash"/>
          </a:ln>
        </p:spPr>
        <p:txBody>
          <a:bodyPr lIns="121920" tIns="60960" rIns="121920" bIns="6096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kumimoji="0" lang="en-US" sz="146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AutoShape 63"/>
          <p:cNvSpPr/>
          <p:nvPr/>
        </p:nvSpPr>
        <p:spPr>
          <a:xfrm>
            <a:off x="3018155" y="237236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光伏并网柜</a:t>
            </a:r>
          </a:p>
        </p:txBody>
      </p:sp>
      <p:sp>
        <p:nvSpPr>
          <p:cNvPr id="41" name="AutoShape 63"/>
          <p:cNvSpPr/>
          <p:nvPr/>
        </p:nvSpPr>
        <p:spPr>
          <a:xfrm>
            <a:off x="4587240" y="238252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厂区负载</a:t>
            </a:r>
          </a:p>
        </p:txBody>
      </p:sp>
      <p:sp>
        <p:nvSpPr>
          <p:cNvPr id="42" name="AutoShape 63"/>
          <p:cNvSpPr/>
          <p:nvPr/>
        </p:nvSpPr>
        <p:spPr>
          <a:xfrm>
            <a:off x="1669415" y="441071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云平台</a:t>
            </a:r>
          </a:p>
        </p:txBody>
      </p:sp>
      <p:sp>
        <p:nvSpPr>
          <p:cNvPr id="43" name="AutoShape 63"/>
          <p:cNvSpPr/>
          <p:nvPr/>
        </p:nvSpPr>
        <p:spPr>
          <a:xfrm>
            <a:off x="3018155" y="4965700"/>
            <a:ext cx="928370" cy="28511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121920" tIns="60960" rIns="121920" bIns="60960" rtlCol="0" anchor="t">
            <a:noAutofit/>
          </a:bodyPr>
          <a:lstStyle/>
          <a:p>
            <a:pPr indent="0" algn="ctr">
              <a:lnSpc>
                <a:spcPct val="100000"/>
              </a:lnSpc>
              <a:defRPr/>
            </a:pPr>
            <a:r>
              <a:rPr lang="zh-CN" altLang="en-US" sz="1000" i="0" u="none" strike="noStrike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Calibri" panose="020F0502020204030204"/>
              </a:rPr>
              <a:t>电网</a:t>
            </a:r>
          </a:p>
        </p:txBody>
      </p:sp>
      <p:sp>
        <p:nvSpPr>
          <p:cNvPr id="44" name="圆角矩形 7"/>
          <p:cNvSpPr/>
          <p:nvPr/>
        </p:nvSpPr>
        <p:spPr>
          <a:xfrm>
            <a:off x="499110" y="1613535"/>
            <a:ext cx="5398770" cy="4024630"/>
          </a:xfrm>
          <a:prstGeom prst="roundRect">
            <a:avLst/>
          </a:prstGeom>
          <a:noFill/>
          <a:ln w="63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9B577167-CC4D-FE20-8348-3FB9102B5169}"/>
              </a:ext>
            </a:extLst>
          </p:cNvPr>
          <p:cNvSpPr txBox="1"/>
          <p:nvPr/>
        </p:nvSpPr>
        <p:spPr>
          <a:xfrm>
            <a:off x="1300351" y="5701366"/>
            <a:ext cx="37962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并网场景解决方案</a:t>
            </a:r>
            <a:endParaRPr lang="en-US" altLang="zh-CN" b="1" dirty="0">
              <a:solidFill>
                <a:schemeClr val="bg1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800kW</a:t>
            </a:r>
            <a:endParaRPr lang="zh-CN" altLang="en-US" sz="1400" dirty="0"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3"/>
          <p:cNvSpPr/>
          <p:nvPr/>
        </p:nvSpPr>
        <p:spPr>
          <a:xfrm>
            <a:off x="1092588" y="1092449"/>
            <a:ext cx="7223384" cy="256019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0"/>
              </a:rPr>
              <a:t>以 山西介休洗煤厂大工业用电为例（单位：万元）</a:t>
            </a:r>
          </a:p>
        </p:txBody>
      </p:sp>
      <p:sp>
        <p:nvSpPr>
          <p:cNvPr id="7" name="Text 5"/>
          <p:cNvSpPr/>
          <p:nvPr/>
        </p:nvSpPr>
        <p:spPr>
          <a:xfrm>
            <a:off x="2026497" y="1840948"/>
            <a:ext cx="1272474" cy="2927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4F7FF"/>
                </a:solidFill>
              </a:rPr>
              <a:t>纯</a:t>
            </a:r>
            <a:r>
              <a:rPr lang="zh-CN" altLang="en-US" sz="1600" b="1" dirty="0">
                <a:solidFill>
                  <a:srgbClr val="F4F7FF"/>
                </a:solidFill>
              </a:rPr>
              <a:t>并网</a:t>
            </a:r>
            <a:r>
              <a:rPr lang="en-US" sz="1600" b="1" dirty="0">
                <a:solidFill>
                  <a:srgbClr val="F4F7FF"/>
                </a:solidFill>
              </a:rPr>
              <a:t>方案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471047" y="1840821"/>
            <a:ext cx="457176" cy="30173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2B2B"/>
                </a:solidFill>
              </a:rPr>
              <a:t>VS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042009" y="1841075"/>
            <a:ext cx="2103010" cy="29259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4F7FF"/>
                </a:solidFill>
              </a:rPr>
              <a:t>光储</a:t>
            </a:r>
            <a:r>
              <a:rPr lang="zh-CN" altLang="en-US" sz="1600" b="1" dirty="0">
                <a:solidFill>
                  <a:srgbClr val="F4F7FF"/>
                </a:solidFill>
              </a:rPr>
              <a:t>一体化方案</a:t>
            </a:r>
          </a:p>
        </p:txBody>
      </p:sp>
      <p:sp>
        <p:nvSpPr>
          <p:cNvPr id="10" name="Shape 8"/>
          <p:cNvSpPr/>
          <p:nvPr/>
        </p:nvSpPr>
        <p:spPr>
          <a:xfrm>
            <a:off x="475908" y="2207324"/>
            <a:ext cx="5705813" cy="2821793"/>
          </a:xfrm>
          <a:prstGeom prst="roundRect">
            <a:avLst>
              <a:gd name="adj" fmla="val 2597"/>
            </a:avLst>
          </a:prstGeom>
          <a:noFill/>
          <a:ln w="12700">
            <a:noFill/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070707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Text 9"/>
          <p:cNvSpPr/>
          <p:nvPr/>
        </p:nvSpPr>
        <p:spPr>
          <a:xfrm>
            <a:off x="631348" y="2417625"/>
            <a:ext cx="1170371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b="1" dirty="0">
                <a:solidFill>
                  <a:schemeClr val="bg1"/>
                </a:solidFill>
              </a:rPr>
              <a:t>总投资</a:t>
            </a:r>
            <a:r>
              <a:rPr lang="en-US" sz="1180" b="1" dirty="0">
                <a:solidFill>
                  <a:schemeClr val="bg1"/>
                </a:solidFill>
              </a:rPr>
              <a:t>成本</a:t>
            </a:r>
          </a:p>
        </p:txBody>
      </p:sp>
      <p:sp>
        <p:nvSpPr>
          <p:cNvPr id="12" name="Text 10"/>
          <p:cNvSpPr/>
          <p:nvPr/>
        </p:nvSpPr>
        <p:spPr>
          <a:xfrm>
            <a:off x="2026370" y="2426514"/>
            <a:ext cx="1444677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dirty="0">
                <a:solidFill>
                  <a:schemeClr val="bg1"/>
                </a:solidFill>
              </a:rPr>
              <a:t>约</a:t>
            </a:r>
            <a:r>
              <a:rPr lang="en-US" sz="1180" dirty="0">
                <a:solidFill>
                  <a:schemeClr val="bg1"/>
                </a:solidFill>
              </a:rPr>
              <a:t>220 万元</a:t>
            </a:r>
          </a:p>
        </p:txBody>
      </p:sp>
      <p:sp>
        <p:nvSpPr>
          <p:cNvPr id="13" name="Text 11"/>
          <p:cNvSpPr/>
          <p:nvPr/>
        </p:nvSpPr>
        <p:spPr>
          <a:xfrm>
            <a:off x="4133445" y="2417625"/>
            <a:ext cx="1737270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FF2B2B"/>
                </a:solidFill>
              </a:rPr>
              <a:t>约 292 </a:t>
            </a:r>
            <a:r>
              <a:rPr lang="zh-CN" altLang="en-US" sz="1180" b="1" dirty="0">
                <a:solidFill>
                  <a:srgbClr val="FF2B2B"/>
                </a:solidFill>
              </a:rPr>
              <a:t>万</a:t>
            </a:r>
            <a:r>
              <a:rPr lang="en-US" sz="1180" b="1" dirty="0">
                <a:solidFill>
                  <a:srgbClr val="FF2B2B"/>
                </a:solidFill>
              </a:rPr>
              <a:t>元</a:t>
            </a:r>
            <a:endParaRPr lang="en-US" sz="1180" dirty="0"/>
          </a:p>
        </p:txBody>
      </p:sp>
      <p:sp>
        <p:nvSpPr>
          <p:cNvPr id="14" name="Shape 12"/>
          <p:cNvSpPr/>
          <p:nvPr/>
        </p:nvSpPr>
        <p:spPr>
          <a:xfrm>
            <a:off x="658652" y="2819940"/>
            <a:ext cx="5230096" cy="0"/>
          </a:xfrm>
          <a:prstGeom prst="line">
            <a:avLst/>
          </a:prstGeom>
          <a:noFill/>
          <a:ln w="8890">
            <a:solidFill>
              <a:schemeClr val="bg1">
                <a:alpha val="65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Text 13"/>
          <p:cNvSpPr/>
          <p:nvPr/>
        </p:nvSpPr>
        <p:spPr>
          <a:xfrm>
            <a:off x="631348" y="2947568"/>
            <a:ext cx="1170371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b="1" dirty="0">
                <a:solidFill>
                  <a:schemeClr val="bg1"/>
                </a:solidFill>
              </a:rPr>
              <a:t>供电</a:t>
            </a:r>
            <a:r>
              <a:rPr lang="en-US" sz="1180" b="1" dirty="0">
                <a:solidFill>
                  <a:schemeClr val="bg1"/>
                </a:solidFill>
              </a:rPr>
              <a:t>能力</a:t>
            </a:r>
          </a:p>
        </p:txBody>
      </p:sp>
      <p:sp>
        <p:nvSpPr>
          <p:cNvPr id="16" name="Text 14"/>
          <p:cNvSpPr/>
          <p:nvPr/>
        </p:nvSpPr>
        <p:spPr>
          <a:xfrm>
            <a:off x="2026370" y="2956458"/>
            <a:ext cx="1444677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dirty="0">
                <a:solidFill>
                  <a:schemeClr val="bg1"/>
                </a:solidFill>
              </a:rPr>
              <a:t>仅能</a:t>
            </a:r>
            <a:r>
              <a:rPr lang="en-US" sz="1180" dirty="0">
                <a:solidFill>
                  <a:schemeClr val="bg1"/>
                </a:solidFill>
              </a:rPr>
              <a:t>满足</a:t>
            </a:r>
            <a:r>
              <a:rPr lang="zh-CN" altLang="en-US" sz="1180" dirty="0">
                <a:solidFill>
                  <a:schemeClr val="bg1"/>
                </a:solidFill>
              </a:rPr>
              <a:t>白天</a:t>
            </a:r>
            <a:r>
              <a:rPr lang="en-US" sz="1180" dirty="0">
                <a:solidFill>
                  <a:schemeClr val="bg1"/>
                </a:solidFill>
              </a:rPr>
              <a:t>负荷</a:t>
            </a:r>
          </a:p>
        </p:txBody>
      </p:sp>
      <p:sp>
        <p:nvSpPr>
          <p:cNvPr id="17" name="Text 15"/>
          <p:cNvSpPr/>
          <p:nvPr/>
        </p:nvSpPr>
        <p:spPr>
          <a:xfrm>
            <a:off x="4133445" y="2947568"/>
            <a:ext cx="1737270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dirty="0">
                <a:solidFill>
                  <a:schemeClr val="bg1"/>
                </a:solidFill>
              </a:rPr>
              <a:t>满足全天负荷</a:t>
            </a:r>
          </a:p>
        </p:txBody>
      </p:sp>
      <p:sp>
        <p:nvSpPr>
          <p:cNvPr id="18" name="Shape 16"/>
          <p:cNvSpPr/>
          <p:nvPr/>
        </p:nvSpPr>
        <p:spPr>
          <a:xfrm>
            <a:off x="631348" y="3313690"/>
            <a:ext cx="5230096" cy="0"/>
          </a:xfrm>
          <a:prstGeom prst="line">
            <a:avLst/>
          </a:prstGeom>
          <a:noFill/>
          <a:ln w="8890">
            <a:solidFill>
              <a:schemeClr val="bg1">
                <a:alpha val="65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Text 17"/>
          <p:cNvSpPr/>
          <p:nvPr/>
        </p:nvSpPr>
        <p:spPr>
          <a:xfrm>
            <a:off x="622459" y="3496560"/>
            <a:ext cx="1170371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b="1" dirty="0">
                <a:solidFill>
                  <a:schemeClr val="bg1"/>
                </a:solidFill>
              </a:rPr>
              <a:t>功能特性</a:t>
            </a:r>
          </a:p>
        </p:txBody>
      </p:sp>
      <p:sp>
        <p:nvSpPr>
          <p:cNvPr id="20" name="Text 18"/>
          <p:cNvSpPr/>
          <p:nvPr/>
        </p:nvSpPr>
        <p:spPr>
          <a:xfrm>
            <a:off x="2017481" y="3505450"/>
            <a:ext cx="1444677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dirty="0">
                <a:solidFill>
                  <a:schemeClr val="bg1"/>
                </a:solidFill>
              </a:rPr>
              <a:t>光伏发电</a:t>
            </a:r>
          </a:p>
        </p:txBody>
      </p:sp>
      <p:sp>
        <p:nvSpPr>
          <p:cNvPr id="21" name="Text 19"/>
          <p:cNvSpPr/>
          <p:nvPr/>
        </p:nvSpPr>
        <p:spPr>
          <a:xfrm>
            <a:off x="4124555" y="3496560"/>
            <a:ext cx="1737270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80" dirty="0">
                <a:solidFill>
                  <a:schemeClr val="bg1"/>
                </a:solidFill>
              </a:rPr>
              <a:t>光伏发电 + 储能调</a:t>
            </a:r>
            <a:r>
              <a:rPr lang="zh-CN" altLang="en-US" sz="1180" dirty="0">
                <a:solidFill>
                  <a:schemeClr val="bg1"/>
                </a:solidFill>
              </a:rPr>
              <a:t>峰</a:t>
            </a:r>
          </a:p>
        </p:txBody>
      </p:sp>
      <p:sp>
        <p:nvSpPr>
          <p:cNvPr id="22" name="Shape 20"/>
          <p:cNvSpPr/>
          <p:nvPr/>
        </p:nvSpPr>
        <p:spPr>
          <a:xfrm>
            <a:off x="631348" y="3867127"/>
            <a:ext cx="5230096" cy="0"/>
          </a:xfrm>
          <a:prstGeom prst="line">
            <a:avLst/>
          </a:prstGeom>
          <a:noFill/>
          <a:ln w="8890">
            <a:solidFill>
              <a:schemeClr val="bg1">
                <a:alpha val="65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Text 21"/>
          <p:cNvSpPr/>
          <p:nvPr/>
        </p:nvSpPr>
        <p:spPr>
          <a:xfrm>
            <a:off x="622459" y="3958562"/>
            <a:ext cx="1170371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80" b="1" dirty="0">
                <a:solidFill>
                  <a:schemeClr val="bg1"/>
                </a:solidFill>
              </a:rPr>
              <a:t>5</a:t>
            </a:r>
            <a:r>
              <a:rPr lang="zh-CN" altLang="en-US" sz="1180" b="1" dirty="0">
                <a:solidFill>
                  <a:schemeClr val="bg1"/>
                </a:solidFill>
              </a:rPr>
              <a:t>年收益</a:t>
            </a:r>
          </a:p>
        </p:txBody>
      </p:sp>
      <p:sp>
        <p:nvSpPr>
          <p:cNvPr id="24" name="Text 22"/>
          <p:cNvSpPr/>
          <p:nvPr/>
        </p:nvSpPr>
        <p:spPr>
          <a:xfrm>
            <a:off x="2017481" y="3967452"/>
            <a:ext cx="1444677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dirty="0">
                <a:solidFill>
                  <a:schemeClr val="bg1"/>
                </a:solidFill>
              </a:rPr>
              <a:t>约</a:t>
            </a:r>
            <a:r>
              <a:rPr lang="en-US" altLang="zh-CN" sz="1180" dirty="0">
                <a:solidFill>
                  <a:schemeClr val="bg1"/>
                </a:solidFill>
              </a:rPr>
              <a:t>214</a:t>
            </a:r>
            <a:r>
              <a:rPr lang="zh-CN" altLang="en-US" sz="1180" dirty="0">
                <a:solidFill>
                  <a:schemeClr val="bg1"/>
                </a:solidFill>
              </a:rPr>
              <a:t>万元</a:t>
            </a:r>
          </a:p>
        </p:txBody>
      </p:sp>
      <p:sp>
        <p:nvSpPr>
          <p:cNvPr id="25" name="Text 23"/>
          <p:cNvSpPr/>
          <p:nvPr/>
        </p:nvSpPr>
        <p:spPr>
          <a:xfrm>
            <a:off x="4124555" y="3958562"/>
            <a:ext cx="1737270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dirty="0">
                <a:solidFill>
                  <a:schemeClr val="bg1"/>
                </a:solidFill>
              </a:rPr>
              <a:t>约</a:t>
            </a:r>
            <a:r>
              <a:rPr lang="en-US" altLang="zh-CN" sz="1180" dirty="0">
                <a:solidFill>
                  <a:schemeClr val="bg1"/>
                </a:solidFill>
              </a:rPr>
              <a:t>340</a:t>
            </a:r>
            <a:r>
              <a:rPr lang="zh-CN" altLang="en-US" sz="1180" dirty="0">
                <a:solidFill>
                  <a:schemeClr val="bg1"/>
                </a:solidFill>
              </a:rPr>
              <a:t>万元</a:t>
            </a:r>
          </a:p>
        </p:txBody>
      </p:sp>
      <p:sp>
        <p:nvSpPr>
          <p:cNvPr id="26" name="Shape 24"/>
          <p:cNvSpPr/>
          <p:nvPr/>
        </p:nvSpPr>
        <p:spPr>
          <a:xfrm>
            <a:off x="658652" y="4291666"/>
            <a:ext cx="5230096" cy="0"/>
          </a:xfrm>
          <a:prstGeom prst="line">
            <a:avLst/>
          </a:prstGeom>
          <a:noFill/>
          <a:ln w="8890">
            <a:solidFill>
              <a:schemeClr val="bg1">
                <a:alpha val="65000"/>
              </a:scheme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Text 25"/>
          <p:cNvSpPr/>
          <p:nvPr/>
        </p:nvSpPr>
        <p:spPr>
          <a:xfrm>
            <a:off x="631348" y="4392626"/>
            <a:ext cx="1170371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80" b="1" dirty="0">
                <a:solidFill>
                  <a:schemeClr val="bg1"/>
                </a:solidFill>
              </a:rPr>
              <a:t>10</a:t>
            </a:r>
            <a:r>
              <a:rPr lang="zh-CN" altLang="en-US" sz="1180" b="1" dirty="0">
                <a:solidFill>
                  <a:schemeClr val="bg1"/>
                </a:solidFill>
              </a:rPr>
              <a:t>年收益</a:t>
            </a:r>
          </a:p>
        </p:txBody>
      </p:sp>
      <p:sp>
        <p:nvSpPr>
          <p:cNvPr id="28" name="Text 26"/>
          <p:cNvSpPr/>
          <p:nvPr/>
        </p:nvSpPr>
        <p:spPr>
          <a:xfrm>
            <a:off x="2026497" y="4401769"/>
            <a:ext cx="1501697" cy="23747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dirty="0">
                <a:solidFill>
                  <a:schemeClr val="bg1"/>
                </a:solidFill>
                <a:sym typeface="+mn-ea"/>
              </a:rPr>
              <a:t>约</a:t>
            </a:r>
            <a:r>
              <a:rPr lang="en-US" altLang="zh-CN" sz="1180" dirty="0">
                <a:solidFill>
                  <a:schemeClr val="bg1"/>
                </a:solidFill>
                <a:sym typeface="+mn-ea"/>
              </a:rPr>
              <a:t>478</a:t>
            </a:r>
            <a:r>
              <a:rPr lang="zh-CN" altLang="en-US" sz="1180" dirty="0">
                <a:solidFill>
                  <a:schemeClr val="bg1"/>
                </a:solidFill>
                <a:sym typeface="+mn-ea"/>
              </a:rPr>
              <a:t>万元</a:t>
            </a:r>
            <a:endParaRPr lang="en-US" sz="1180" dirty="0">
              <a:solidFill>
                <a:schemeClr val="bg1"/>
              </a:solidFill>
            </a:endParaRPr>
          </a:p>
        </p:txBody>
      </p:sp>
      <p:sp>
        <p:nvSpPr>
          <p:cNvPr id="29" name="Text 27"/>
          <p:cNvSpPr/>
          <p:nvPr/>
        </p:nvSpPr>
        <p:spPr>
          <a:xfrm>
            <a:off x="4133445" y="4392626"/>
            <a:ext cx="1737270" cy="2377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180" dirty="0">
                <a:solidFill>
                  <a:schemeClr val="bg1"/>
                </a:solidFill>
              </a:rPr>
              <a:t>约</a:t>
            </a:r>
            <a:r>
              <a:rPr lang="en-US" altLang="zh-CN" sz="1180" dirty="0">
                <a:solidFill>
                  <a:schemeClr val="bg1"/>
                </a:solidFill>
              </a:rPr>
              <a:t>717</a:t>
            </a:r>
            <a:r>
              <a:rPr lang="zh-CN" altLang="en-US" sz="1180" dirty="0">
                <a:solidFill>
                  <a:schemeClr val="bg1"/>
                </a:solidFill>
              </a:rPr>
              <a:t>万元</a:t>
            </a:r>
          </a:p>
        </p:txBody>
      </p:sp>
      <p:sp>
        <p:nvSpPr>
          <p:cNvPr id="30" name="Text 28"/>
          <p:cNvSpPr/>
          <p:nvPr/>
        </p:nvSpPr>
        <p:spPr>
          <a:xfrm>
            <a:off x="785899" y="5434988"/>
            <a:ext cx="1481251" cy="292593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F7FF"/>
                </a:solidFill>
              </a:rPr>
              <a:t>投资回收期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2886710" y="5288915"/>
            <a:ext cx="1721485" cy="1460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200" dirty="0">
                <a:solidFill>
                  <a:schemeClr val="bg1"/>
                </a:solidFill>
              </a:rPr>
              <a:t>光储</a:t>
            </a:r>
            <a:r>
              <a:rPr lang="en-US" sz="1200" dirty="0">
                <a:solidFill>
                  <a:schemeClr val="bg1"/>
                </a:solidFill>
              </a:rPr>
              <a:t>设备</a:t>
            </a:r>
            <a:r>
              <a:rPr lang="zh-CN" altLang="en-US" sz="1200" dirty="0">
                <a:solidFill>
                  <a:schemeClr val="bg1"/>
                </a:solidFill>
              </a:rPr>
              <a:t>增量成本</a:t>
            </a:r>
            <a:r>
              <a:rPr lang="en-US" sz="1200" dirty="0">
                <a:solidFill>
                  <a:schemeClr val="bg1"/>
                </a:solidFill>
              </a:rPr>
              <a:t>回收期</a:t>
            </a:r>
          </a:p>
        </p:txBody>
      </p:sp>
      <p:sp>
        <p:nvSpPr>
          <p:cNvPr id="33" name="Text 31"/>
          <p:cNvSpPr/>
          <p:nvPr/>
        </p:nvSpPr>
        <p:spPr>
          <a:xfrm>
            <a:off x="3082358" y="5554869"/>
            <a:ext cx="1234376" cy="27430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3年</a:t>
            </a:r>
          </a:p>
        </p:txBody>
      </p:sp>
      <p:sp>
        <p:nvSpPr>
          <p:cNvPr id="36" name="Text 34"/>
          <p:cNvSpPr/>
          <p:nvPr/>
        </p:nvSpPr>
        <p:spPr>
          <a:xfrm>
            <a:off x="7318375" y="2103755"/>
            <a:ext cx="1170305" cy="29337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4F7FF"/>
                </a:solidFill>
              </a:rPr>
              <a:t>收益</a:t>
            </a:r>
            <a:r>
              <a:rPr lang="zh-CN" altLang="en-US" sz="1600" b="1" dirty="0">
                <a:solidFill>
                  <a:srgbClr val="F4F7FF"/>
                </a:solidFill>
              </a:rPr>
              <a:t>对比图</a:t>
            </a:r>
            <a:endParaRPr lang="en-US" sz="1600" b="1" dirty="0">
              <a:solidFill>
                <a:srgbClr val="F4F7FF"/>
              </a:solidFill>
            </a:endParaRPr>
          </a:p>
        </p:txBody>
      </p:sp>
      <p:sp>
        <p:nvSpPr>
          <p:cNvPr id="37" name="Shape 35"/>
          <p:cNvSpPr/>
          <p:nvPr/>
        </p:nvSpPr>
        <p:spPr>
          <a:xfrm>
            <a:off x="6132825" y="2207324"/>
            <a:ext cx="2880210" cy="2816205"/>
          </a:xfrm>
          <a:prstGeom prst="roundRect">
            <a:avLst>
              <a:gd name="adj" fmla="val 2597"/>
            </a:avLst>
          </a:prstGeom>
          <a:noFill/>
          <a:ln w="12700">
            <a:noFill/>
            <a:prstDash val="solid"/>
          </a:ln>
          <a:extLst>
            <a:ext uri="{909E8E84-426E-40DD-AFC4-6F175D3DCCD1}">
              <a14:hiddenFill xmlns:a14="http://schemas.microsoft.com/office/drawing/2010/main">
                <a:solidFill>
                  <a:srgbClr val="070707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8" name="Chart 0"/>
          <p:cNvGraphicFramePr/>
          <p:nvPr/>
        </p:nvGraphicFramePr>
        <p:xfrm>
          <a:off x="5985829" y="2668945"/>
          <a:ext cx="3355165" cy="254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 36"/>
          <p:cNvSpPr/>
          <p:nvPr/>
        </p:nvSpPr>
        <p:spPr>
          <a:xfrm>
            <a:off x="6468110" y="5238750"/>
            <a:ext cx="26492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dirty="0">
                <a:solidFill>
                  <a:schemeClr val="bg1"/>
                </a:solidFill>
              </a:rPr>
              <a:t>注：曲线按 10 年累计值展示，未计入折现、电价波动。</a:t>
            </a:r>
          </a:p>
        </p:txBody>
      </p:sp>
      <p:sp>
        <p:nvSpPr>
          <p:cNvPr id="42" name="Text 39"/>
          <p:cNvSpPr/>
          <p:nvPr/>
        </p:nvSpPr>
        <p:spPr>
          <a:xfrm>
            <a:off x="9555303" y="2508766"/>
            <a:ext cx="1920140" cy="310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zh-CN" altLang="en-US" sz="1600" b="1" dirty="0">
                <a:solidFill>
                  <a:srgbClr val="F4F7FF"/>
                </a:solidFill>
              </a:rPr>
              <a:t>光储设备增量成本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9341064" y="2896858"/>
            <a:ext cx="2359029" cy="5303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2B2B"/>
                </a:solidFill>
              </a:rPr>
              <a:t>72 万元</a:t>
            </a:r>
            <a:endParaRPr lang="en-US" sz="3400" dirty="0"/>
          </a:p>
        </p:txBody>
      </p:sp>
      <p:sp>
        <p:nvSpPr>
          <p:cNvPr id="44" name="Text 41"/>
          <p:cNvSpPr/>
          <p:nvPr/>
        </p:nvSpPr>
        <p:spPr>
          <a:xfrm>
            <a:off x="9555303" y="3907590"/>
            <a:ext cx="1920140" cy="3108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4F7FF"/>
                </a:solidFill>
              </a:rPr>
              <a:t>10年累</a:t>
            </a:r>
            <a:r>
              <a:rPr lang="en-US" sz="160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</a:t>
            </a:r>
            <a:r>
              <a:rPr lang="zh-CN" altLang="en-US" sz="160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储能收</a:t>
            </a:r>
            <a:r>
              <a:rPr lang="en-US" sz="1600" b="1" dirty="0">
                <a:solidFill>
                  <a:srgbClr val="F4F7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益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 42"/>
          <p:cNvSpPr/>
          <p:nvPr/>
        </p:nvSpPr>
        <p:spPr>
          <a:xfrm>
            <a:off x="9341064" y="4296698"/>
            <a:ext cx="2359029" cy="5303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2B2B"/>
                </a:solidFill>
              </a:rPr>
              <a:t>239.4 万元</a:t>
            </a:r>
            <a:endParaRPr lang="en-US" sz="3400" dirty="0"/>
          </a:p>
        </p:txBody>
      </p:sp>
      <p:sp>
        <p:nvSpPr>
          <p:cNvPr id="47" name="Text 44"/>
          <p:cNvSpPr/>
          <p:nvPr/>
        </p:nvSpPr>
        <p:spPr>
          <a:xfrm>
            <a:off x="658272" y="6206466"/>
            <a:ext cx="10844219" cy="14629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测算口径：</a:t>
            </a:r>
            <a:r>
              <a:rPr lang="zh-CN" alt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峰时电价：</a:t>
            </a:r>
            <a:r>
              <a:rPr lang="en-US" altLang="zh-CN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0.8570/</a:t>
            </a:r>
            <a:r>
              <a:rPr lang="zh-CN" alt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度；平时电价：</a:t>
            </a:r>
            <a:r>
              <a:rPr lang="en-US" altLang="zh-CN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0.5356</a:t>
            </a:r>
            <a:r>
              <a:rPr lang="zh-CN" alt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元</a:t>
            </a:r>
            <a:r>
              <a:rPr lang="en-US" altLang="zh-CN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zh-CN" alt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度</a:t>
            </a:r>
            <a:r>
              <a:rPr 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；谷时电价：</a:t>
            </a:r>
            <a:r>
              <a:rPr lang="en-US" altLang="zh-CN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0.2410</a:t>
            </a:r>
            <a:r>
              <a:rPr 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/度/L</a:t>
            </a:r>
            <a:r>
              <a:rPr lang="zh-CN" alt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，一日两充两放，一年充电</a:t>
            </a:r>
            <a:r>
              <a:rPr lang="en-US" altLang="zh-CN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300</a:t>
            </a:r>
            <a:r>
              <a:rPr lang="zh-CN" altLang="en-US" sz="102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67730" y="2397125"/>
            <a:ext cx="597535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</a:p>
        </p:txBody>
      </p:sp>
      <p:sp>
        <p:nvSpPr>
          <p:cNvPr id="46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对比：并网场景与光储一体化场景经济性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-1MW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单体煤棚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5 element 4" title="artifact-meta:{&quot;allowOverlapReason&quot;:&quot;Editable text intentionally layered over the original designed panels.&quot;}"/>
          <p:cNvSpPr txBox="1"/>
          <p:nvPr/>
        </p:nvSpPr>
        <p:spPr>
          <a:xfrm>
            <a:off x="1786682" y="1364332"/>
            <a:ext cx="2594818" cy="20646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ts val="16125"/>
              </a:lnSpc>
            </a:pPr>
            <a:r>
              <a:rPr sz="16125" b="1" dirty="0">
                <a:solidFill>
                  <a:srgbClr val="5C85AA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0</a:t>
            </a:r>
            <a:r>
              <a:rPr lang="en-US" sz="16125" b="1" dirty="0">
                <a:solidFill>
                  <a:srgbClr val="5C85AA"/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3</a:t>
            </a:r>
            <a:endParaRPr sz="16125" b="1" dirty="0">
              <a:solidFill>
                <a:srgbClr val="5C85AA"/>
              </a:solidFill>
              <a:latin typeface="钉钉进步体" panose="00020600040101010101" pitchFamily="18" charset="-122"/>
              <a:ea typeface="钉钉进步体" panose="00020600040101010101" pitchFamily="18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428750" y="3429000"/>
            <a:ext cx="32385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5 element 5" title="artifact-meta:{&quot;allowOverlapReason&quot;:&quot;Editable text intentionally layered over the original designed panels.&quot;}"/>
          <p:cNvSpPr txBox="1"/>
          <p:nvPr/>
        </p:nvSpPr>
        <p:spPr>
          <a:xfrm>
            <a:off x="2533650" y="3603369"/>
            <a:ext cx="1371600" cy="16619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5400" b="1" dirty="0">
                <a:gradFill>
                  <a:gsLst>
                    <a:gs pos="5000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  <a:cs typeface="阿里巴巴普惠体 3.0 75 SemiBold" panose="00020600040101010101" pitchFamily="18" charset="-122"/>
              </a:rPr>
              <a:t>案例展示</a:t>
            </a:r>
            <a:endParaRPr sz="5400" b="1" dirty="0">
              <a:gradFill>
                <a:gsLst>
                  <a:gs pos="50000">
                    <a:schemeClr val="bg1"/>
                  </a:gs>
                  <a:gs pos="100000">
                    <a:schemeClr val="accent1">
                      <a:lumMod val="75000"/>
                    </a:schemeClr>
                  </a:gs>
                  <a:gs pos="0">
                    <a:schemeClr val="bg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  <a:latin typeface="钉钉进步体" panose="00020600040101010101" pitchFamily="18" charset="-122"/>
              <a:ea typeface="钉钉进步体" panose="00020600040101010101" pitchFamily="18" charset="-122"/>
              <a:cs typeface="阿里巴巴普惠体 3.0 75 SemiBold" panose="00020600040101010101" pitchFamily="18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AE428A6-6D30-AEBC-BE76-90068CBB1A9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F0F0F"/>
              </a:clrFrom>
              <a:clrTo>
                <a:srgbClr val="0F0F0F">
                  <a:alpha val="0"/>
                </a:srgbClr>
              </a:clrTo>
            </a:clrChange>
          </a:blip>
          <a:srcRect l="2589" t="19196" b="7812"/>
          <a:stretch>
            <a:fillRect/>
          </a:stretch>
        </p:blipFill>
        <p:spPr>
          <a:xfrm>
            <a:off x="315686" y="925286"/>
            <a:ext cx="11876314" cy="5932714"/>
          </a:xfrm>
          <a:prstGeom prst="rect">
            <a:avLst/>
          </a:prstGeom>
        </p:spPr>
      </p:pic>
      <p:sp>
        <p:nvSpPr>
          <p:cNvPr id="5" name="文本占位符 2">
            <a:extLst>
              <a:ext uri="{FF2B5EF4-FFF2-40B4-BE49-F238E27FC236}">
                <a16:creationId xmlns:a16="http://schemas.microsoft.com/office/drawing/2014/main" id="{5627CA67-725E-5515-E802-2B047E6C5B0B}"/>
              </a:ext>
            </a:extLst>
          </p:cNvPr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山西佳隆旺能源轻质煤棚</a:t>
            </a:r>
          </a:p>
        </p:txBody>
      </p:sp>
    </p:spTree>
    <p:extLst>
      <p:ext uri="{BB962C8B-B14F-4D97-AF65-F5344CB8AC3E}">
        <p14:creationId xmlns:p14="http://schemas.microsoft.com/office/powerpoint/2010/main" val="2526975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A2B090E-C509-4987-7CF1-DE7827AD5C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F0F0F"/>
              </a:clrFrom>
              <a:clrTo>
                <a:srgbClr val="0F0F0F">
                  <a:alpha val="0"/>
                </a:srgbClr>
              </a:clrTo>
            </a:clrChange>
          </a:blip>
          <a:srcRect l="2545" t="19397" b="7812"/>
          <a:stretch>
            <a:fillRect/>
          </a:stretch>
        </p:blipFill>
        <p:spPr>
          <a:xfrm>
            <a:off x="310242" y="941614"/>
            <a:ext cx="11881757" cy="5916386"/>
          </a:xfrm>
          <a:prstGeom prst="rect">
            <a:avLst/>
          </a:prstGeom>
        </p:spPr>
      </p:pic>
      <p:sp>
        <p:nvSpPr>
          <p:cNvPr id="5" name="文本占位符 2">
            <a:extLst>
              <a:ext uri="{FF2B5EF4-FFF2-40B4-BE49-F238E27FC236}">
                <a16:creationId xmlns:a16="http://schemas.microsoft.com/office/drawing/2014/main" id="{3B1900FA-7E9D-A992-C3A7-6BB3ADC9CE2B}"/>
              </a:ext>
            </a:extLst>
          </p:cNvPr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山西阳泉热电厂</a:t>
            </a:r>
          </a:p>
        </p:txBody>
      </p:sp>
    </p:spTree>
    <p:extLst>
      <p:ext uri="{BB962C8B-B14F-4D97-AF65-F5344CB8AC3E}">
        <p14:creationId xmlns:p14="http://schemas.microsoft.com/office/powerpoint/2010/main" val="18114567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D4DF9-1A5B-4545-90AC-B8222ABF8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BC48D826-D258-95EA-EB95-A2F6955B08A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F0F0F"/>
              </a:clrFrom>
              <a:clrTo>
                <a:srgbClr val="0F0F0F">
                  <a:alpha val="0"/>
                </a:srgbClr>
              </a:clrTo>
            </a:clrChange>
          </a:blip>
          <a:srcRect l="2559" t="17277" b="7812"/>
          <a:stretch>
            <a:fillRect/>
          </a:stretch>
        </p:blipFill>
        <p:spPr>
          <a:xfrm>
            <a:off x="312056" y="769256"/>
            <a:ext cx="11879943" cy="6088743"/>
          </a:xfrm>
          <a:prstGeom prst="rect">
            <a:avLst/>
          </a:prstGeom>
        </p:spPr>
      </p:pic>
      <p:sp>
        <p:nvSpPr>
          <p:cNvPr id="5" name="文本占位符 2">
            <a:extLst>
              <a:ext uri="{FF2B5EF4-FFF2-40B4-BE49-F238E27FC236}">
                <a16:creationId xmlns:a16="http://schemas.microsoft.com/office/drawing/2014/main" id="{ADED7DB9-81D8-31F5-4DD0-7BB196948E1A}"/>
              </a:ext>
            </a:extLst>
          </p:cNvPr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苏州名硕电脑体育馆</a:t>
            </a:r>
          </a:p>
        </p:txBody>
      </p:sp>
    </p:spTree>
    <p:extLst>
      <p:ext uri="{BB962C8B-B14F-4D97-AF65-F5344CB8AC3E}">
        <p14:creationId xmlns:p14="http://schemas.microsoft.com/office/powerpoint/2010/main" val="4116952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网站&#10;&#10;低可信度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4 element 10" title="artifact-meta:{&quot;allowOverlapReason&quot;:&quot;Editable text intentionally layered over the original designed panels.&quot;}"/>
          <p:cNvSpPr txBox="1"/>
          <p:nvPr/>
        </p:nvSpPr>
        <p:spPr>
          <a:xfrm>
            <a:off x="2831306" y="1585446"/>
            <a:ext cx="6529388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5400" b="1" dirty="0">
                <a:gradFill>
                  <a:gsLst>
                    <a:gs pos="50000">
                      <a:schemeClr val="bg1"/>
                    </a:gs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bg1"/>
                    </a:gs>
                    <a:gs pos="100000">
                      <a:schemeClr val="accent1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  <a:cs typeface="阿里巴巴普惠体 3.0 75 SemiBold" panose="00020600040101010101" pitchFamily="18" charset="-122"/>
              </a:rPr>
              <a:t>全栈自研，一家打通</a:t>
            </a:r>
          </a:p>
        </p:txBody>
      </p:sp>
      <p:sp>
        <p:nvSpPr>
          <p:cNvPr id="8" name="Slide 4 element 11" title="artifact-meta:{&quot;allowOverlapReason&quot;:&quot;Editable text intentionally layered over the original designed panels.&quot;}"/>
          <p:cNvSpPr txBox="1"/>
          <p:nvPr/>
        </p:nvSpPr>
        <p:spPr>
          <a:xfrm>
            <a:off x="466725" y="1044620"/>
            <a:ext cx="6680200" cy="2846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ts val="2520"/>
              </a:lnSpc>
            </a:pP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「源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—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网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—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荷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—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储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—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智」自研体系</a:t>
            </a:r>
            <a:r>
              <a:rPr lang="en-US" altLang="zh-CN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——</a:t>
            </a:r>
            <a:r>
              <a:rPr lang="zh-CN" altLang="en-US" sz="1400" dirty="0">
                <a:solidFill>
                  <a:schemeClr val="tx2">
                    <a:lumMod val="40000"/>
                    <a:lumOff val="60000"/>
                  </a:schemeClr>
                </a:solidFill>
                <a:latin typeface="钉钉进步体" panose="00020600040101010101" pitchFamily="18" charset="-122"/>
                <a:ea typeface="钉钉进步体" panose="00020600040101010101" pitchFamily="18" charset="-122"/>
              </a:rPr>
              <a:t>协同工作，而非拼凑设备。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92FA424-7217-C5BD-3798-A33C5104F2D3}"/>
              </a:ext>
            </a:extLst>
          </p:cNvPr>
          <p:cNvSpPr txBox="1"/>
          <p:nvPr/>
        </p:nvSpPr>
        <p:spPr>
          <a:xfrm>
            <a:off x="449138" y="536930"/>
            <a:ext cx="3901882" cy="526378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系统级协同，一站式交付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 descr="夜晚的城市风景&#10;&#10;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 rot="5400000">
            <a:off x="4548544" y="-4548540"/>
            <a:ext cx="3094915" cy="1219199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25000">
                <a:schemeClr val="accent1">
                  <a:lumMod val="50000"/>
                  <a:alpha val="5000"/>
                </a:schemeClr>
              </a:gs>
              <a:gs pos="74000">
                <a:schemeClr val="accent1">
                  <a:lumMod val="5000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90962" y="1385868"/>
            <a:ext cx="4653497" cy="2642883"/>
          </a:xfrm>
          <a:prstGeom prst="rect">
            <a:avLst/>
          </a:prstGeom>
        </p:spPr>
      </p:pic>
      <p:sp>
        <p:nvSpPr>
          <p:cNvPr id="2" name="文本占位符 2"/>
          <p:cNvSpPr txBox="1"/>
          <p:nvPr/>
        </p:nvSpPr>
        <p:spPr>
          <a:xfrm>
            <a:off x="449138" y="536930"/>
            <a:ext cx="10604500" cy="510116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构建新型电力系统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576833" y="794109"/>
            <a:ext cx="2614153" cy="1183517"/>
            <a:chOff x="4934973" y="1190844"/>
            <a:chExt cx="2614153" cy="1183517"/>
          </a:xfrm>
        </p:grpSpPr>
        <p:sp>
          <p:nvSpPr>
            <p:cNvPr id="3" name="文本框 2"/>
            <p:cNvSpPr txBox="1"/>
            <p:nvPr/>
          </p:nvSpPr>
          <p:spPr>
            <a:xfrm>
              <a:off x="4934973" y="2153788"/>
              <a:ext cx="2614153" cy="2205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116840">
                <a:lnSpc>
                  <a:spcPts val="1020"/>
                </a:lnSpc>
              </a:pPr>
              <a:r>
                <a:rPr lang="zh-CN" altLang="en-GB" sz="940" b="1" dirty="0">
                  <a:solidFill>
                    <a:srgbClr val="FFFFFF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</a:rPr>
                <a:t>智慧能源</a:t>
              </a:r>
            </a:p>
          </p:txBody>
        </p:sp>
        <p:sp>
          <p:nvSpPr>
            <p:cNvPr id="4" name="Скругленный прямоугольник 60"/>
            <p:cNvSpPr/>
            <p:nvPr/>
          </p:nvSpPr>
          <p:spPr>
            <a:xfrm>
              <a:off x="5614593" y="1212137"/>
              <a:ext cx="1294373" cy="270325"/>
            </a:xfrm>
            <a:prstGeom prst="roundRect">
              <a:avLst/>
            </a:prstGeom>
            <a:gradFill>
              <a:gsLst>
                <a:gs pos="49000">
                  <a:schemeClr val="bg1"/>
                </a:gs>
                <a:gs pos="99000">
                  <a:schemeClr val="bg1">
                    <a:alpha val="59100"/>
                  </a:schemeClr>
                </a:gs>
              </a:gsLst>
              <a:lin ang="3120000" scaled="0"/>
            </a:gradFill>
            <a:ln w="22225" cap="flat">
              <a:solidFill>
                <a:srgbClr val="7DB9FF">
                  <a:alpha val="15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113030"/>
              <a:endParaRPr lang="x-none" sz="595">
                <a:solidFill>
                  <a:prstClr val="black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endParaRPr>
            </a:p>
          </p:txBody>
        </p:sp>
        <p:sp>
          <p:nvSpPr>
            <p:cNvPr id="9" name="Shape 11"/>
            <p:cNvSpPr/>
            <p:nvPr/>
          </p:nvSpPr>
          <p:spPr>
            <a:xfrm>
              <a:off x="5732165" y="1297899"/>
              <a:ext cx="21213" cy="110861"/>
            </a:xfrm>
            <a:prstGeom prst="roundRect">
              <a:avLst>
                <a:gd name="adj" fmla="val 2501705"/>
              </a:avLst>
            </a:prstGeom>
            <a:solidFill>
              <a:srgbClr val="8639DC"/>
            </a:solidFill>
          </p:spPr>
          <p:txBody>
            <a:bodyPr/>
            <a:lstStyle/>
            <a:p>
              <a:pPr defTabSz="113030"/>
              <a:endParaRPr lang="en-GB" sz="595">
                <a:solidFill>
                  <a:prstClr val="black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</a:endParaRPr>
            </a:p>
          </p:txBody>
        </p:sp>
        <p:sp>
          <p:nvSpPr>
            <p:cNvPr id="12" name="işḷîdè"/>
            <p:cNvSpPr/>
            <p:nvPr/>
          </p:nvSpPr>
          <p:spPr>
            <a:xfrm>
              <a:off x="6235595" y="1706291"/>
              <a:ext cx="32928" cy="3292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6001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13030"/>
              <a:endParaRPr lang="zh-CN" altLang="en-US" sz="1025" dirty="0">
                <a:solidFill>
                  <a:prstClr val="white"/>
                </a:solidFill>
                <a:latin typeface="HarmonyOS Sans SC" panose="00000500000000000000" pitchFamily="2" charset="-122"/>
                <a:ea typeface="HarmonyOS Sans SC" panose="00000500000000000000" pitchFamily="2" charset="-122"/>
                <a:cs typeface="+mn-ea"/>
                <a:sym typeface="+mn-lt"/>
              </a:endParaRPr>
            </a:p>
          </p:txBody>
        </p:sp>
        <p:cxnSp>
          <p:nvCxnSpPr>
            <p:cNvPr id="13" name="直线连接符 49"/>
            <p:cNvCxnSpPr/>
            <p:nvPr/>
          </p:nvCxnSpPr>
          <p:spPr>
            <a:xfrm>
              <a:off x="6248805" y="1474825"/>
              <a:ext cx="0" cy="227511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5732165" y="1190844"/>
              <a:ext cx="1269212" cy="2916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智</a:t>
              </a:r>
              <a:r>
                <a:rPr lang="en-US" altLang="zh-CN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 Intelligence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40964" y="4212813"/>
            <a:ext cx="1188814" cy="763645"/>
            <a:chOff x="1268006" y="4290256"/>
            <a:chExt cx="1188814" cy="763645"/>
          </a:xfrm>
        </p:grpSpPr>
        <p:grpSp>
          <p:nvGrpSpPr>
            <p:cNvPr id="17" name="组合 16"/>
            <p:cNvGrpSpPr/>
            <p:nvPr/>
          </p:nvGrpSpPr>
          <p:grpSpPr>
            <a:xfrm>
              <a:off x="1268006" y="4310187"/>
              <a:ext cx="829837" cy="743714"/>
              <a:chOff x="3105817" y="13519775"/>
              <a:chExt cx="3356065" cy="3007763"/>
            </a:xfrm>
          </p:grpSpPr>
          <p:sp>
            <p:nvSpPr>
              <p:cNvPr id="19" name="Скругленный прямоугольник 60"/>
              <p:cNvSpPr/>
              <p:nvPr/>
            </p:nvSpPr>
            <p:spPr>
              <a:xfrm>
                <a:off x="3105817" y="13519775"/>
                <a:ext cx="3356065" cy="1093456"/>
              </a:xfrm>
              <a:prstGeom prst="roundRect">
                <a:avLst/>
              </a:prstGeom>
              <a:gradFill>
                <a:gsLst>
                  <a:gs pos="49000">
                    <a:schemeClr val="bg1"/>
                  </a:gs>
                  <a:gs pos="99000">
                    <a:schemeClr val="bg1">
                      <a:alpha val="59100"/>
                    </a:schemeClr>
                  </a:gs>
                </a:gsLst>
                <a:lin ang="3120000" scaled="0"/>
              </a:gradFill>
              <a:ln w="22225" cap="flat">
                <a:solidFill>
                  <a:srgbClr val="7DB9FF">
                    <a:alpha val="1500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113030"/>
                <a:endParaRPr lang="x-none" sz="595">
                  <a:solidFill>
                    <a:prstClr val="black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</a:endParaRPr>
              </a:p>
            </p:txBody>
          </p:sp>
          <p:sp>
            <p:nvSpPr>
              <p:cNvPr id="20" name="Shape 11"/>
              <p:cNvSpPr/>
              <p:nvPr/>
            </p:nvSpPr>
            <p:spPr>
              <a:xfrm>
                <a:off x="3542765" y="13866914"/>
                <a:ext cx="85789" cy="448349"/>
              </a:xfrm>
              <a:prstGeom prst="roundRect">
                <a:avLst>
                  <a:gd name="adj" fmla="val 2501705"/>
                </a:avLst>
              </a:prstGeom>
              <a:solidFill>
                <a:srgbClr val="8639DC"/>
              </a:solidFill>
            </p:spPr>
            <p:txBody>
              <a:bodyPr/>
              <a:lstStyle/>
              <a:p>
                <a:pPr defTabSz="113030"/>
                <a:endParaRPr lang="en-GB" sz="595">
                  <a:solidFill>
                    <a:prstClr val="black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</a:endParaRPr>
              </a:p>
            </p:txBody>
          </p:sp>
          <p:sp>
            <p:nvSpPr>
              <p:cNvPr id="21" name="işḷîdè"/>
              <p:cNvSpPr/>
              <p:nvPr/>
            </p:nvSpPr>
            <p:spPr>
              <a:xfrm>
                <a:off x="4674754" y="16394369"/>
                <a:ext cx="133169" cy="133169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E600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3030"/>
                <a:endParaRPr lang="zh-CN" altLang="en-US" sz="1025" dirty="0">
                  <a:solidFill>
                    <a:prstClr val="white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cs typeface="+mn-ea"/>
                  <a:sym typeface="+mn-lt"/>
                </a:endParaRPr>
              </a:p>
            </p:txBody>
          </p:sp>
          <p:cxnSp>
            <p:nvCxnSpPr>
              <p:cNvPr id="22" name="直线连接符 49"/>
              <p:cNvCxnSpPr/>
              <p:nvPr/>
            </p:nvCxnSpPr>
            <p:spPr>
              <a:xfrm>
                <a:off x="4728182" y="14566338"/>
                <a:ext cx="0" cy="1811702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/>
            <p:cNvSpPr txBox="1"/>
            <p:nvPr/>
          </p:nvSpPr>
          <p:spPr>
            <a:xfrm>
              <a:off x="1357598" y="4290256"/>
              <a:ext cx="1099222" cy="2916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荷</a:t>
              </a:r>
              <a:r>
                <a:rPr lang="en-US" altLang="zh-CN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 Load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798973" y="2315839"/>
            <a:ext cx="1268262" cy="1108982"/>
            <a:chOff x="8798973" y="2315839"/>
            <a:chExt cx="1268262" cy="1108982"/>
          </a:xfrm>
        </p:grpSpPr>
        <p:grpSp>
          <p:nvGrpSpPr>
            <p:cNvPr id="24" name="组合 23"/>
            <p:cNvGrpSpPr/>
            <p:nvPr/>
          </p:nvGrpSpPr>
          <p:grpSpPr>
            <a:xfrm>
              <a:off x="8798973" y="2332214"/>
              <a:ext cx="1173897" cy="1092607"/>
              <a:chOff x="26323972" y="5781431"/>
              <a:chExt cx="4747523" cy="4418770"/>
            </a:xfrm>
          </p:grpSpPr>
          <p:sp>
            <p:nvSpPr>
              <p:cNvPr id="26" name="işḷîdè"/>
              <p:cNvSpPr/>
              <p:nvPr/>
            </p:nvSpPr>
            <p:spPr>
              <a:xfrm>
                <a:off x="28666633" y="10067032"/>
                <a:ext cx="133169" cy="133169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E600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3030"/>
                <a:endParaRPr lang="zh-CN" altLang="en-US" sz="1025" dirty="0">
                  <a:solidFill>
                    <a:prstClr val="white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Скругленный прямоугольник 60"/>
              <p:cNvSpPr/>
              <p:nvPr/>
            </p:nvSpPr>
            <p:spPr>
              <a:xfrm>
                <a:off x="26323972" y="5781431"/>
                <a:ext cx="4747523" cy="1093260"/>
              </a:xfrm>
              <a:prstGeom prst="roundRect">
                <a:avLst/>
              </a:prstGeom>
              <a:gradFill>
                <a:gsLst>
                  <a:gs pos="52000">
                    <a:schemeClr val="bg1"/>
                  </a:gs>
                  <a:gs pos="99000">
                    <a:schemeClr val="bg1">
                      <a:alpha val="59100"/>
                    </a:schemeClr>
                  </a:gs>
                </a:gsLst>
                <a:lin ang="3120000" scaled="0"/>
              </a:gradFill>
              <a:ln w="22225" cap="flat">
                <a:solidFill>
                  <a:srgbClr val="7DB9FF">
                    <a:alpha val="1500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113030"/>
                <a:endParaRPr lang="x-none" sz="595">
                  <a:solidFill>
                    <a:prstClr val="black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</a:endParaRPr>
              </a:p>
            </p:txBody>
          </p:sp>
          <p:sp>
            <p:nvSpPr>
              <p:cNvPr id="28" name="Shape 11"/>
              <p:cNvSpPr/>
              <p:nvPr/>
            </p:nvSpPr>
            <p:spPr>
              <a:xfrm>
                <a:off x="26738763" y="6108436"/>
                <a:ext cx="85789" cy="448349"/>
              </a:xfrm>
              <a:prstGeom prst="roundRect">
                <a:avLst>
                  <a:gd name="adj" fmla="val 2501705"/>
                </a:avLst>
              </a:prstGeom>
              <a:solidFill>
                <a:srgbClr val="3BCDC2">
                  <a:alpha val="100000"/>
                </a:srgbClr>
              </a:solidFill>
            </p:spPr>
            <p:txBody>
              <a:bodyPr/>
              <a:lstStyle/>
              <a:p>
                <a:pPr defTabSz="113030"/>
                <a:endParaRPr lang="en-GB" sz="595">
                  <a:solidFill>
                    <a:prstClr val="black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</a:endParaRPr>
              </a:p>
            </p:txBody>
          </p:sp>
          <p:cxnSp>
            <p:nvCxnSpPr>
              <p:cNvPr id="29" name="直线连接符 60"/>
              <p:cNvCxnSpPr/>
              <p:nvPr/>
            </p:nvCxnSpPr>
            <p:spPr>
              <a:xfrm>
                <a:off x="28741999" y="6827994"/>
                <a:ext cx="0" cy="3184890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文本框 24"/>
            <p:cNvSpPr txBox="1"/>
            <p:nvPr/>
          </p:nvSpPr>
          <p:spPr>
            <a:xfrm>
              <a:off x="8893339" y="2315839"/>
              <a:ext cx="1173896" cy="2916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源</a:t>
              </a:r>
              <a:r>
                <a:rPr lang="en-US" altLang="zh-CN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 Generation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324425" y="5579178"/>
            <a:ext cx="1175434" cy="555087"/>
            <a:chOff x="8382019" y="4769042"/>
            <a:chExt cx="1175434" cy="555087"/>
          </a:xfrm>
        </p:grpSpPr>
        <p:grpSp>
          <p:nvGrpSpPr>
            <p:cNvPr id="31" name="组合 30"/>
            <p:cNvGrpSpPr/>
            <p:nvPr/>
          </p:nvGrpSpPr>
          <p:grpSpPr>
            <a:xfrm>
              <a:off x="8382019" y="4769042"/>
              <a:ext cx="915520" cy="555087"/>
              <a:chOff x="24204143" y="16209785"/>
              <a:chExt cx="3702589" cy="2244906"/>
            </a:xfrm>
          </p:grpSpPr>
          <p:sp>
            <p:nvSpPr>
              <p:cNvPr id="33" name="Скругленный прямоугольник 60"/>
              <p:cNvSpPr/>
              <p:nvPr/>
            </p:nvSpPr>
            <p:spPr>
              <a:xfrm>
                <a:off x="24204143" y="17361432"/>
                <a:ext cx="3702589" cy="1093259"/>
              </a:xfrm>
              <a:prstGeom prst="roundRect">
                <a:avLst/>
              </a:prstGeom>
              <a:gradFill>
                <a:gsLst>
                  <a:gs pos="0">
                    <a:schemeClr val="bg1"/>
                  </a:gs>
                  <a:gs pos="99000">
                    <a:schemeClr val="bg1">
                      <a:alpha val="59100"/>
                    </a:schemeClr>
                  </a:gs>
                </a:gsLst>
                <a:lin ang="3120000" scaled="0"/>
              </a:gradFill>
              <a:ln w="22225" cap="flat">
                <a:solidFill>
                  <a:srgbClr val="7DB9FF">
                    <a:alpha val="1500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113030"/>
                <a:endParaRPr lang="x-none" sz="595">
                  <a:solidFill>
                    <a:prstClr val="black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</a:endParaRPr>
              </a:p>
            </p:txBody>
          </p:sp>
          <p:sp>
            <p:nvSpPr>
              <p:cNvPr id="34" name="Shape 11"/>
              <p:cNvSpPr/>
              <p:nvPr/>
            </p:nvSpPr>
            <p:spPr>
              <a:xfrm>
                <a:off x="24525152" y="17685518"/>
                <a:ext cx="85789" cy="448349"/>
              </a:xfrm>
              <a:prstGeom prst="roundRect">
                <a:avLst>
                  <a:gd name="adj" fmla="val 2501705"/>
                </a:avLst>
              </a:prstGeom>
              <a:solidFill>
                <a:srgbClr val="F45BB8"/>
              </a:solidFill>
            </p:spPr>
            <p:txBody>
              <a:bodyPr/>
              <a:lstStyle/>
              <a:p>
                <a:pPr defTabSz="113030"/>
                <a:endParaRPr lang="en-GB" sz="595">
                  <a:solidFill>
                    <a:prstClr val="black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</a:endParaRPr>
              </a:p>
            </p:txBody>
          </p:sp>
          <p:sp>
            <p:nvSpPr>
              <p:cNvPr id="35" name="işḷîdè"/>
              <p:cNvSpPr/>
              <p:nvPr/>
            </p:nvSpPr>
            <p:spPr>
              <a:xfrm>
                <a:off x="26027458" y="16209785"/>
                <a:ext cx="133169" cy="133169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E600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3030"/>
                <a:endParaRPr lang="zh-CN" altLang="en-US" sz="1025" dirty="0">
                  <a:solidFill>
                    <a:prstClr val="white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cs typeface="+mn-ea"/>
                  <a:sym typeface="+mn-lt"/>
                </a:endParaRPr>
              </a:p>
            </p:txBody>
          </p:sp>
          <p:cxnSp>
            <p:nvCxnSpPr>
              <p:cNvPr id="36" name="直线连接符 52"/>
              <p:cNvCxnSpPr>
                <a:stCxn id="35" idx="0"/>
              </p:cNvCxnSpPr>
              <p:nvPr/>
            </p:nvCxnSpPr>
            <p:spPr>
              <a:xfrm>
                <a:off x="26094043" y="16209785"/>
                <a:ext cx="9337" cy="1262626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文本框 31"/>
            <p:cNvSpPr txBox="1"/>
            <p:nvPr/>
          </p:nvSpPr>
          <p:spPr>
            <a:xfrm>
              <a:off x="8458231" y="5029044"/>
              <a:ext cx="1099222" cy="2916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储</a:t>
              </a:r>
              <a:r>
                <a:rPr lang="en-US" altLang="zh-CN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 Storage</a:t>
              </a: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470225" y="971341"/>
            <a:ext cx="4691111" cy="848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未来每个家庭、每座建筑、每个工厂、每个园区，</a:t>
            </a: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都将成为能源的</a:t>
            </a:r>
            <a:r>
              <a:rPr lang="zh-CN" altLang="en-US" sz="2400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钉钉进步体" panose="00020600040101010101" pitchFamily="18" charset="-122"/>
                <a:ea typeface="钉钉进步体" panose="00020600040101010101" pitchFamily="18" charset="-122"/>
              </a:rPr>
              <a:t>产消者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，实现能源独立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4155409" y="3224194"/>
            <a:ext cx="1204513" cy="731049"/>
            <a:chOff x="2948907" y="2396825"/>
            <a:chExt cx="1204513" cy="731049"/>
          </a:xfrm>
        </p:grpSpPr>
        <p:grpSp>
          <p:nvGrpSpPr>
            <p:cNvPr id="6" name="组合 5"/>
            <p:cNvGrpSpPr/>
            <p:nvPr/>
          </p:nvGrpSpPr>
          <p:grpSpPr>
            <a:xfrm>
              <a:off x="2948907" y="2413071"/>
              <a:ext cx="813595" cy="714803"/>
              <a:chOff x="14219261" y="8273438"/>
              <a:chExt cx="3290379" cy="2890839"/>
            </a:xfrm>
          </p:grpSpPr>
          <p:sp>
            <p:nvSpPr>
              <p:cNvPr id="7" name="Скругленный прямоугольник 60"/>
              <p:cNvSpPr/>
              <p:nvPr/>
            </p:nvSpPr>
            <p:spPr>
              <a:xfrm>
                <a:off x="14219261" y="8273438"/>
                <a:ext cx="3290379" cy="1093456"/>
              </a:xfrm>
              <a:prstGeom prst="roundRect">
                <a:avLst/>
              </a:prstGeom>
              <a:gradFill>
                <a:gsLst>
                  <a:gs pos="47000">
                    <a:schemeClr val="bg1"/>
                  </a:gs>
                  <a:gs pos="99000">
                    <a:schemeClr val="bg1">
                      <a:alpha val="59100"/>
                    </a:schemeClr>
                  </a:gs>
                </a:gsLst>
                <a:lin ang="3120000" scaled="0"/>
              </a:gradFill>
              <a:ln w="22225" cap="flat">
                <a:solidFill>
                  <a:srgbClr val="7DB9FF">
                    <a:alpha val="15000"/>
                  </a:srgb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defTabSz="113030"/>
                <a:endParaRPr lang="x-none" sz="595">
                  <a:solidFill>
                    <a:prstClr val="black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</a:endParaRPr>
              </a:p>
            </p:txBody>
          </p:sp>
          <p:sp>
            <p:nvSpPr>
              <p:cNvPr id="8" name="Shape 11"/>
              <p:cNvSpPr/>
              <p:nvPr/>
            </p:nvSpPr>
            <p:spPr>
              <a:xfrm>
                <a:off x="14656209" y="8620577"/>
                <a:ext cx="85789" cy="448349"/>
              </a:xfrm>
              <a:prstGeom prst="roundRect">
                <a:avLst>
                  <a:gd name="adj" fmla="val 2501705"/>
                </a:avLst>
              </a:prstGeom>
              <a:solidFill>
                <a:srgbClr val="5674FB"/>
              </a:solidFill>
            </p:spPr>
            <p:txBody>
              <a:bodyPr/>
              <a:lstStyle/>
              <a:p>
                <a:pPr defTabSz="113030"/>
                <a:endParaRPr lang="en-GB" sz="595">
                  <a:solidFill>
                    <a:prstClr val="black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</a:endParaRPr>
              </a:p>
            </p:txBody>
          </p:sp>
          <p:sp>
            <p:nvSpPr>
              <p:cNvPr id="38" name="işḷîdè"/>
              <p:cNvSpPr/>
              <p:nvPr/>
            </p:nvSpPr>
            <p:spPr>
              <a:xfrm>
                <a:off x="15772840" y="11031108"/>
                <a:ext cx="133169" cy="133169"/>
              </a:xfrm>
              <a:prstGeom prst="ellipse">
                <a:avLst/>
              </a:prstGeom>
              <a:solidFill>
                <a:schemeClr val="bg1"/>
              </a:solidFill>
              <a:ln w="57150">
                <a:solidFill>
                  <a:srgbClr val="E6001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13030"/>
                <a:endParaRPr lang="zh-CN" altLang="en-US" sz="1025" dirty="0">
                  <a:solidFill>
                    <a:prstClr val="white"/>
                  </a:solidFill>
                  <a:latin typeface="HarmonyOS Sans SC" panose="00000500000000000000" pitchFamily="2" charset="-122"/>
                  <a:ea typeface="HarmonyOS Sans SC" panose="00000500000000000000" pitchFamily="2" charset="-122"/>
                  <a:cs typeface="+mn-ea"/>
                  <a:sym typeface="+mn-lt"/>
                </a:endParaRPr>
              </a:p>
            </p:txBody>
          </p:sp>
          <p:cxnSp>
            <p:nvCxnSpPr>
              <p:cNvPr id="39" name="直线连接符 54"/>
              <p:cNvCxnSpPr/>
              <p:nvPr/>
            </p:nvCxnSpPr>
            <p:spPr>
              <a:xfrm>
                <a:off x="15847108" y="9339965"/>
                <a:ext cx="0" cy="1720472"/>
              </a:xfrm>
              <a:prstGeom prst="line">
                <a:avLst/>
              </a:prstGeom>
              <a:ln w="19050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文本框 39"/>
            <p:cNvSpPr txBox="1"/>
            <p:nvPr/>
          </p:nvSpPr>
          <p:spPr>
            <a:xfrm>
              <a:off x="3054198" y="2396825"/>
              <a:ext cx="1099222" cy="2916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网</a:t>
              </a:r>
              <a:r>
                <a:rPr lang="en-US" altLang="zh-CN" sz="1100" b="1" dirty="0">
                  <a:solidFill>
                    <a:srgbClr val="002060"/>
                  </a:solidFill>
                  <a:latin typeface="HarmonyOS Sans SC Medium" panose="00000600000000000000" charset="-122"/>
                  <a:ea typeface="HarmonyOS Sans SC Medium" panose="00000600000000000000" charset="-122"/>
                </a:rPr>
                <a:t> Grid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4075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127.14984251968504,&quot;left&quot;:45,&quot;top&quot;:196.55,&quot;width&quot;:631.814173228346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6582677165354,&quot;left&quot;:-0.06385826771653544,&quot;top&quot;:96.79173228346457,&quot;width&quot;:936.5138582677166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6582677165354,&quot;left&quot;:-0.06385826771653544,&quot;top&quot;:96.79173228346457,&quot;width&quot;:936.5138582677166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6582677165354,&quot;left&quot;:-0.06385826771653544,&quot;top&quot;:96.79173228346457,&quot;width&quot;:936.5138582677166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6582677165354,&quot;left&quot;:-0.06385826771653544,&quot;top&quot;:96.79173228346457,&quot;width&quot;:936.5138582677166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6582677165354,&quot;left&quot;:-0.06385826771653544,&quot;top&quot;:96.79173228346457,&quot;width&quot;:936.5138582677166}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6582677165354,&quot;left&quot;:-0.06385826771653544,&quot;top&quot;:96.79173228346457,&quot;width&quot;:936.5138582677166}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6582677165354,&quot;left&quot;:-0.06385826771653544,&quot;top&quot;:96.79173228346457,&quot;width&quot;:936.5138582677166}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6582677165354,&quot;left&quot;:-0.06385826771653544,&quot;top&quot;:96.79173228346457,&quot;width&quot;:936.5138582677166}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325.6582677165354,&quot;left&quot;:-0.06385826771653544,&quot;top&quot;:96.79173228346457,&quot;width&quot;:936.5138582677166}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5.75,&quot;left&quot;:506.1,&quot;top&quot;:102.1,&quot;width&quot;:422.19740157480317}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5.75,&quot;left&quot;:506.1,&quot;top&quot;:102.1,&quot;width&quot;:422.19740157480317}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5.75,&quot;left&quot;:506.1,&quot;top&quot;:102.1,&quot;width&quot;:422.19740157480317}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5.75,&quot;left&quot;:506.1,&quot;top&quot;:102.1,&quot;width&quot;:422.19740157480317}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5.75,&quot;left&quot;:506.1,&quot;top&quot;:102.1,&quot;width&quot;:422.19740157480317}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85.75,&quot;left&quot;:506.1,&quot;top&quot;:102.1,&quot;width&quot;:422.19740157480317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3010</Words>
  <Application>Microsoft Office PowerPoint</Application>
  <PresentationFormat>宽屏</PresentationFormat>
  <Paragraphs>288</Paragraphs>
  <Slides>25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HarmonyOS Sans SC</vt:lpstr>
      <vt:lpstr>HarmonyOS Sans SC Medium</vt:lpstr>
      <vt:lpstr>Inter</vt:lpstr>
      <vt:lpstr>阿里巴巴普惠体 2.0 65 Medium</vt:lpstr>
      <vt:lpstr>阿里巴巴普惠体 3.0 65 Medium</vt:lpstr>
      <vt:lpstr>阿里巴巴普惠体 3.0 75 SemiBold</vt:lpstr>
      <vt:lpstr>等线</vt:lpstr>
      <vt:lpstr>等线 Light</vt:lpstr>
      <vt:lpstr>钉钉进步体</vt:lpstr>
      <vt:lpstr>微软雅黑</vt:lpstr>
      <vt:lpstr>Arial</vt:lpstr>
      <vt:lpstr>Calibri</vt:lpstr>
      <vt:lpstr>Consolas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戴济洲</dc:creator>
  <cp:lastModifiedBy>Yu Yan</cp:lastModifiedBy>
  <cp:revision>285</cp:revision>
  <dcterms:created xsi:type="dcterms:W3CDTF">2024-02-26T02:45:00Z</dcterms:created>
  <dcterms:modified xsi:type="dcterms:W3CDTF">2026-09-21T06:40:59Z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49281A8E0B9541039D79F3BDB08513FD_13</vt:lpwstr>
  </property>
  <property fmtid="{D5CDD505-2E9C-101B-9397-08002B2CF9AE}" pid="3" name="KSOProductBuildVer">
    <vt:lpwstr>2052-12.1.0.28505</vt:lpwstr>
  </property>
</Properties>
</file>